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3" r:id="rId1"/>
  </p:sldMasterIdLst>
  <p:sldIdLst>
    <p:sldId id="256" r:id="rId2"/>
    <p:sldId id="257" r:id="rId3"/>
    <p:sldId id="262" r:id="rId4"/>
    <p:sldId id="261" r:id="rId5"/>
    <p:sldId id="269" r:id="rId6"/>
    <p:sldId id="287" r:id="rId7"/>
    <p:sldId id="291" r:id="rId8"/>
    <p:sldId id="290" r:id="rId9"/>
    <p:sldId id="282" r:id="rId10"/>
    <p:sldId id="289" r:id="rId11"/>
    <p:sldId id="280" r:id="rId12"/>
    <p:sldId id="284" r:id="rId13"/>
    <p:sldId id="288" r:id="rId14"/>
    <p:sldId id="286" r:id="rId15"/>
    <p:sldId id="294" r:id="rId16"/>
    <p:sldId id="295" r:id="rId17"/>
    <p:sldId id="318" r:id="rId18"/>
    <p:sldId id="319" r:id="rId19"/>
    <p:sldId id="279" r:id="rId20"/>
    <p:sldId id="285" r:id="rId21"/>
    <p:sldId id="28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717" autoAdjust="0"/>
  </p:normalViewPr>
  <p:slideViewPr>
    <p:cSldViewPr>
      <p:cViewPr varScale="1">
        <p:scale>
          <a:sx n="152" d="100"/>
          <a:sy n="152" d="100"/>
        </p:scale>
        <p:origin x="2060" y="108"/>
      </p:cViewPr>
      <p:guideLst>
        <p:guide orient="horz" pos="2160"/>
        <p:guide pos="2880"/>
      </p:guideLst>
    </p:cSldViewPr>
  </p:slideViewPr>
  <p:outlineViewPr>
    <p:cViewPr>
      <p:scale>
        <a:sx n="33" d="100"/>
        <a:sy n="33" d="100"/>
      </p:scale>
      <p:origin x="0" y="-12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F685F24-0AFB-4A8B-84CA-22C2F6A8C260}" type="datetimeFigureOut">
              <a:rPr lang="fr-FR" smtClean="0"/>
              <a:t>07/11/2024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0402B9D-21E7-47EC-A917-6D95AA3DC9C6}" type="slidenum">
              <a:rPr lang="fr-FR" smtClean="0"/>
              <a:t>‹N°›</a:t>
            </a:fld>
            <a:endParaRPr lang="fr-F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321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F685F24-0AFB-4A8B-84CA-22C2F6A8C260}" type="datetimeFigureOut">
              <a:rPr lang="fr-FR" smtClean="0"/>
              <a:t>07/11/2024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0402B9D-21E7-47EC-A917-6D95AA3DC9C6}" type="slidenum">
              <a:rPr lang="fr-FR" smtClean="0"/>
              <a:t>‹N°›</a:t>
            </a:fld>
            <a:endParaRPr lang="fr-FR"/>
          </a:p>
        </p:txBody>
      </p:sp>
    </p:spTree>
    <p:extLst>
      <p:ext uri="{BB962C8B-B14F-4D97-AF65-F5344CB8AC3E}">
        <p14:creationId xmlns:p14="http://schemas.microsoft.com/office/powerpoint/2010/main" val="186564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F685F24-0AFB-4A8B-84CA-22C2F6A8C260}" type="datetimeFigureOut">
              <a:rPr lang="fr-FR" smtClean="0"/>
              <a:t>07/11/2024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0402B9D-21E7-47EC-A917-6D95AA3DC9C6}" type="slidenum">
              <a:rPr lang="fr-FR" smtClean="0"/>
              <a:t>‹N°›</a:t>
            </a:fld>
            <a:endParaRPr lang="fr-FR"/>
          </a:p>
        </p:txBody>
      </p:sp>
    </p:spTree>
    <p:extLst>
      <p:ext uri="{BB962C8B-B14F-4D97-AF65-F5344CB8AC3E}">
        <p14:creationId xmlns:p14="http://schemas.microsoft.com/office/powerpoint/2010/main" val="395240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F685F24-0AFB-4A8B-84CA-22C2F6A8C260}" type="datetimeFigureOut">
              <a:rPr lang="fr-FR" smtClean="0"/>
              <a:t>07/11/2024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0402B9D-21E7-47EC-A917-6D95AA3DC9C6}" type="slidenum">
              <a:rPr lang="fr-FR" smtClean="0"/>
              <a:t>‹N°›</a:t>
            </a:fld>
            <a:endParaRPr lang="fr-FR"/>
          </a:p>
        </p:txBody>
      </p:sp>
    </p:spTree>
    <p:extLst>
      <p:ext uri="{BB962C8B-B14F-4D97-AF65-F5344CB8AC3E}">
        <p14:creationId xmlns:p14="http://schemas.microsoft.com/office/powerpoint/2010/main" val="2685558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5F685F24-0AFB-4A8B-84CA-22C2F6A8C260}" type="datetimeFigureOut">
              <a:rPr lang="fr-FR" smtClean="0"/>
              <a:t>07/11/2024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0402B9D-21E7-47EC-A917-6D95AA3DC9C6}" type="slidenum">
              <a:rPr lang="fr-FR" smtClean="0"/>
              <a:t>‹N°›</a:t>
            </a:fld>
            <a:endParaRPr lang="fr-F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36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F685F24-0AFB-4A8B-84CA-22C2F6A8C260}" type="datetimeFigureOut">
              <a:rPr lang="fr-FR" smtClean="0"/>
              <a:t>07/11/2024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0402B9D-21E7-47EC-A917-6D95AA3DC9C6}" type="slidenum">
              <a:rPr lang="fr-FR" smtClean="0"/>
              <a:t>‹N°›</a:t>
            </a:fld>
            <a:endParaRPr lang="fr-FR"/>
          </a:p>
        </p:txBody>
      </p:sp>
    </p:spTree>
    <p:extLst>
      <p:ext uri="{BB962C8B-B14F-4D97-AF65-F5344CB8AC3E}">
        <p14:creationId xmlns:p14="http://schemas.microsoft.com/office/powerpoint/2010/main" val="19678323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22960" y="2582334"/>
            <a:ext cx="3703320" cy="32867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663440" y="2582334"/>
            <a:ext cx="3703320" cy="328676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F685F24-0AFB-4A8B-84CA-22C2F6A8C260}" type="datetimeFigureOut">
              <a:rPr lang="fr-FR" smtClean="0"/>
              <a:t>07/11/2024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402B9D-21E7-47EC-A917-6D95AA3DC9C6}" type="slidenum">
              <a:rPr lang="fr-FR" smtClean="0"/>
              <a:t>‹N°›</a:t>
            </a:fld>
            <a:endParaRPr lang="fr-FR"/>
          </a:p>
        </p:txBody>
      </p:sp>
    </p:spTree>
    <p:extLst>
      <p:ext uri="{BB962C8B-B14F-4D97-AF65-F5344CB8AC3E}">
        <p14:creationId xmlns:p14="http://schemas.microsoft.com/office/powerpoint/2010/main" val="348728354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F685F24-0AFB-4A8B-84CA-22C2F6A8C260}" type="datetimeFigureOut">
              <a:rPr lang="fr-FR" smtClean="0"/>
              <a:t>07/11/2024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0402B9D-21E7-47EC-A917-6D95AA3DC9C6}" type="slidenum">
              <a:rPr lang="fr-FR" smtClean="0"/>
              <a:t>‹N°›</a:t>
            </a:fld>
            <a:endParaRPr lang="fr-FR"/>
          </a:p>
        </p:txBody>
      </p:sp>
    </p:spTree>
    <p:extLst>
      <p:ext uri="{BB962C8B-B14F-4D97-AF65-F5344CB8AC3E}">
        <p14:creationId xmlns:p14="http://schemas.microsoft.com/office/powerpoint/2010/main" val="12395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F685F24-0AFB-4A8B-84CA-22C2F6A8C260}" type="datetimeFigureOut">
              <a:rPr lang="fr-FR" smtClean="0"/>
              <a:t>07/11/2024</a:t>
            </a:fld>
            <a:endParaRPr lang="fr-F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a:p>
        </p:txBody>
      </p:sp>
      <p:sp>
        <p:nvSpPr>
          <p:cNvPr id="9" name="Slide Number Placeholder 8"/>
          <p:cNvSpPr>
            <a:spLocks noGrp="1"/>
          </p:cNvSpPr>
          <p:nvPr>
            <p:ph type="sldNum" sz="quarter" idx="12"/>
          </p:nvPr>
        </p:nvSpPr>
        <p:spPr/>
        <p:txBody>
          <a:bodyPr/>
          <a:lstStyle/>
          <a:p>
            <a:fld id="{00402B9D-21E7-47EC-A917-6D95AA3DC9C6}" type="slidenum">
              <a:rPr lang="fr-FR" smtClean="0"/>
              <a:t>‹N°›</a:t>
            </a:fld>
            <a:endParaRPr lang="fr-FR"/>
          </a:p>
        </p:txBody>
      </p:sp>
    </p:spTree>
    <p:extLst>
      <p:ext uri="{BB962C8B-B14F-4D97-AF65-F5344CB8AC3E}">
        <p14:creationId xmlns:p14="http://schemas.microsoft.com/office/powerpoint/2010/main" val="2280039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F685F24-0AFB-4A8B-84CA-22C2F6A8C260}" type="datetimeFigureOut">
              <a:rPr lang="fr-FR" smtClean="0"/>
              <a:t>07/11/2024</a:t>
            </a:fld>
            <a:endParaRPr lang="fr-F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fr-F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402B9D-21E7-47EC-A917-6D95AA3DC9C6}" type="slidenum">
              <a:rPr lang="fr-FR" smtClean="0"/>
              <a:t>‹N°›</a:t>
            </a:fld>
            <a:endParaRPr lang="fr-FR"/>
          </a:p>
        </p:txBody>
      </p:sp>
    </p:spTree>
    <p:extLst>
      <p:ext uri="{BB962C8B-B14F-4D97-AF65-F5344CB8AC3E}">
        <p14:creationId xmlns:p14="http://schemas.microsoft.com/office/powerpoint/2010/main" val="266256013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F685F24-0AFB-4A8B-84CA-22C2F6A8C260}" type="datetimeFigureOut">
              <a:rPr lang="fr-FR" smtClean="0"/>
              <a:t>07/11/2024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0402B9D-21E7-47EC-A917-6D95AA3DC9C6}" type="slidenum">
              <a:rPr lang="fr-FR" smtClean="0"/>
              <a:t>‹N°›</a:t>
            </a:fld>
            <a:endParaRPr lang="fr-FR"/>
          </a:p>
        </p:txBody>
      </p:sp>
    </p:spTree>
    <p:extLst>
      <p:ext uri="{BB962C8B-B14F-4D97-AF65-F5344CB8AC3E}">
        <p14:creationId xmlns:p14="http://schemas.microsoft.com/office/powerpoint/2010/main" val="382487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F685F24-0AFB-4A8B-84CA-22C2F6A8C260}" type="datetimeFigureOut">
              <a:rPr lang="fr-FR" smtClean="0"/>
              <a:t>07/11/2024</a:t>
            </a:fld>
            <a:endParaRPr lang="fr-F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0402B9D-21E7-47EC-A917-6D95AA3DC9C6}" type="slidenum">
              <a:rPr lang="fr-FR" smtClean="0"/>
              <a:t>‹N°›</a:t>
            </a:fld>
            <a:endParaRPr lang="fr-FR"/>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471936"/>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geek.com/games/why-gandhi-is-always-a-warmongering-jerk-in-civilization-1608515/"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Testing</a:t>
            </a:r>
            <a:endParaRPr lang="fr-FR" dirty="0"/>
          </a:p>
        </p:txBody>
      </p:sp>
      <p:sp>
        <p:nvSpPr>
          <p:cNvPr id="3" name="Subtitle 2"/>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518713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2C87D8-FEDC-4D4F-8A9D-3F7CED448999}"/>
              </a:ext>
            </a:extLst>
          </p:cNvPr>
          <p:cNvSpPr>
            <a:spLocks noGrp="1"/>
          </p:cNvSpPr>
          <p:nvPr>
            <p:ph type="title"/>
          </p:nvPr>
        </p:nvSpPr>
        <p:spPr/>
        <p:txBody>
          <a:bodyPr/>
          <a:lstStyle/>
          <a:p>
            <a:r>
              <a:rPr lang="fr-FR" dirty="0"/>
              <a:t>Ken Thompson Hack (1984)</a:t>
            </a:r>
          </a:p>
        </p:txBody>
      </p:sp>
      <p:sp>
        <p:nvSpPr>
          <p:cNvPr id="3" name="Espace réservé du contenu 2">
            <a:extLst>
              <a:ext uri="{FF2B5EF4-FFF2-40B4-BE49-F238E27FC236}">
                <a16:creationId xmlns:a16="http://schemas.microsoft.com/office/drawing/2014/main" id="{F38DD737-532D-4FFC-819E-7038789A45D9}"/>
              </a:ext>
            </a:extLst>
          </p:cNvPr>
          <p:cNvSpPr>
            <a:spLocks noGrp="1"/>
          </p:cNvSpPr>
          <p:nvPr>
            <p:ph idx="1"/>
          </p:nvPr>
        </p:nvSpPr>
        <p:spPr/>
        <p:txBody>
          <a:bodyPr>
            <a:normAutofit/>
          </a:bodyPr>
          <a:lstStyle/>
          <a:p>
            <a:r>
              <a:rPr lang="fr-FR" dirty="0" err="1"/>
              <a:t>Kaip</a:t>
            </a:r>
            <a:r>
              <a:rPr lang="fr-FR" dirty="0"/>
              <a:t> </a:t>
            </a:r>
            <a:r>
              <a:rPr lang="fr-FR" dirty="0" err="1"/>
              <a:t>sugadinti</a:t>
            </a:r>
            <a:r>
              <a:rPr lang="fr-FR" dirty="0"/>
              <a:t> </a:t>
            </a:r>
            <a:r>
              <a:rPr lang="fr-FR" dirty="0" err="1"/>
              <a:t>ir</a:t>
            </a:r>
            <a:r>
              <a:rPr lang="fr-FR" dirty="0"/>
              <a:t> </a:t>
            </a:r>
            <a:r>
              <a:rPr lang="fr-FR" dirty="0" err="1"/>
              <a:t>ikompiliuoti</a:t>
            </a:r>
            <a:r>
              <a:rPr lang="fr-FR" dirty="0"/>
              <a:t> </a:t>
            </a:r>
            <a:r>
              <a:rPr lang="fr-FR" dirty="0" err="1"/>
              <a:t>piktybišką</a:t>
            </a:r>
            <a:r>
              <a:rPr lang="fr-FR" dirty="0"/>
              <a:t> </a:t>
            </a:r>
            <a:r>
              <a:rPr lang="fr-FR" dirty="0" err="1"/>
              <a:t>kodą</a:t>
            </a:r>
            <a:r>
              <a:rPr lang="fr-FR" dirty="0"/>
              <a:t>.</a:t>
            </a:r>
          </a:p>
          <a:p>
            <a:r>
              <a:rPr lang="fr-FR" dirty="0"/>
              <a:t>Compiler-&gt;Compiler-&gt;Code.</a:t>
            </a:r>
            <a:endParaRPr lang="lt-LT" dirty="0"/>
          </a:p>
          <a:p>
            <a:endParaRPr lang="lt-LT" dirty="0"/>
          </a:p>
          <a:p>
            <a:endParaRPr lang="fr-FR" dirty="0"/>
          </a:p>
        </p:txBody>
      </p:sp>
      <p:pic>
        <p:nvPicPr>
          <p:cNvPr id="5" name="Image 4">
            <a:extLst>
              <a:ext uri="{FF2B5EF4-FFF2-40B4-BE49-F238E27FC236}">
                <a16:creationId xmlns:a16="http://schemas.microsoft.com/office/drawing/2014/main" id="{6D38D9FA-5207-4475-A21B-B9A743F1F5CC}"/>
              </a:ext>
            </a:extLst>
          </p:cNvPr>
          <p:cNvPicPr>
            <a:picLocks noChangeAspect="1"/>
          </p:cNvPicPr>
          <p:nvPr/>
        </p:nvPicPr>
        <p:blipFill>
          <a:blip r:embed="rId2"/>
          <a:stretch>
            <a:fillRect/>
          </a:stretch>
        </p:blipFill>
        <p:spPr>
          <a:xfrm>
            <a:off x="611560" y="2996952"/>
            <a:ext cx="3803845" cy="2444876"/>
          </a:xfrm>
          <a:prstGeom prst="rect">
            <a:avLst/>
          </a:prstGeom>
        </p:spPr>
      </p:pic>
      <p:pic>
        <p:nvPicPr>
          <p:cNvPr id="7" name="Image 6">
            <a:extLst>
              <a:ext uri="{FF2B5EF4-FFF2-40B4-BE49-F238E27FC236}">
                <a16:creationId xmlns:a16="http://schemas.microsoft.com/office/drawing/2014/main" id="{2506798E-4E3D-40FD-B498-06ECAAE20F33}"/>
              </a:ext>
            </a:extLst>
          </p:cNvPr>
          <p:cNvPicPr>
            <a:picLocks noChangeAspect="1"/>
          </p:cNvPicPr>
          <p:nvPr/>
        </p:nvPicPr>
        <p:blipFill>
          <a:blip r:embed="rId3"/>
          <a:stretch>
            <a:fillRect/>
          </a:stretch>
        </p:blipFill>
        <p:spPr>
          <a:xfrm>
            <a:off x="4860032" y="4725144"/>
            <a:ext cx="3822896" cy="1295467"/>
          </a:xfrm>
          <a:prstGeom prst="rect">
            <a:avLst/>
          </a:prstGeom>
        </p:spPr>
      </p:pic>
    </p:spTree>
    <p:extLst>
      <p:ext uri="{BB962C8B-B14F-4D97-AF65-F5344CB8AC3E}">
        <p14:creationId xmlns:p14="http://schemas.microsoft.com/office/powerpoint/2010/main" val="44986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Pavyzdžiai</a:t>
            </a:r>
            <a:endParaRPr lang="fr-FR" dirty="0"/>
          </a:p>
        </p:txBody>
      </p:sp>
      <p:sp>
        <p:nvSpPr>
          <p:cNvPr id="3" name="Content Placeholder 2"/>
          <p:cNvSpPr>
            <a:spLocks noGrp="1"/>
          </p:cNvSpPr>
          <p:nvPr>
            <p:ph idx="1"/>
          </p:nvPr>
        </p:nvSpPr>
        <p:spPr/>
        <p:txBody>
          <a:bodyPr/>
          <a:lstStyle/>
          <a:p>
            <a:r>
              <a:rPr lang="lt-LT" dirty="0"/>
              <a:t>Kodėl svarbu testuoti.</a:t>
            </a:r>
          </a:p>
          <a:p>
            <a:endParaRPr lang="lt-LT" dirty="0"/>
          </a:p>
          <a:p>
            <a:r>
              <a:rPr lang="lt-LT" dirty="0"/>
              <a:t>Samples (Introuction – 7 slide)</a:t>
            </a:r>
            <a:endParaRPr lang="fr-FR" dirty="0"/>
          </a:p>
          <a:p>
            <a:endParaRPr lang="fr-FR" dirty="0"/>
          </a:p>
          <a:p>
            <a:r>
              <a:rPr lang="fr-FR" dirty="0"/>
              <a:t>J</a:t>
            </a:r>
            <a:r>
              <a:rPr lang="lt-LT" dirty="0"/>
              <a:t>ūsų pavyzdžiai...</a:t>
            </a:r>
          </a:p>
          <a:p>
            <a:endParaRPr lang="lt-LT" dirty="0"/>
          </a:p>
          <a:p>
            <a:pPr lvl="1"/>
            <a:r>
              <a:rPr lang="lt-LT" dirty="0" err="1"/>
              <a:t>Free</a:t>
            </a:r>
            <a:r>
              <a:rPr lang="lt-LT" dirty="0"/>
              <a:t> </a:t>
            </a:r>
            <a:r>
              <a:rPr lang="lt-LT" dirty="0" err="1"/>
              <a:t>money</a:t>
            </a:r>
            <a:r>
              <a:rPr lang="lt-LT" dirty="0"/>
              <a:t> at ATM</a:t>
            </a:r>
          </a:p>
          <a:p>
            <a:pPr lvl="1"/>
            <a:r>
              <a:rPr lang="lt-LT" dirty="0" err="1"/>
              <a:t>Border</a:t>
            </a:r>
            <a:r>
              <a:rPr lang="lt-LT" dirty="0"/>
              <a:t> </a:t>
            </a:r>
            <a:r>
              <a:rPr lang="lt-LT" dirty="0" err="1"/>
              <a:t>controll</a:t>
            </a:r>
            <a:r>
              <a:rPr lang="lt-LT" dirty="0"/>
              <a:t>.</a:t>
            </a:r>
          </a:p>
          <a:p>
            <a:pPr lvl="1"/>
            <a:r>
              <a:rPr lang="lt-LT" dirty="0"/>
              <a:t>POS </a:t>
            </a:r>
            <a:r>
              <a:rPr lang="lt-LT" dirty="0" err="1"/>
              <a:t>of</a:t>
            </a:r>
            <a:r>
              <a:rPr lang="lt-LT" dirty="0"/>
              <a:t> </a:t>
            </a:r>
            <a:r>
              <a:rPr lang="lt-LT" dirty="0" err="1"/>
              <a:t>PCs</a:t>
            </a:r>
            <a:r>
              <a:rPr lang="lt-LT" dirty="0"/>
              <a:t>...</a:t>
            </a:r>
            <a:endParaRPr lang="fr-FR" dirty="0"/>
          </a:p>
        </p:txBody>
      </p:sp>
    </p:spTree>
    <p:extLst>
      <p:ext uri="{BB962C8B-B14F-4D97-AF65-F5344CB8AC3E}">
        <p14:creationId xmlns:p14="http://schemas.microsoft.com/office/powerpoint/2010/main" val="1817575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err="1"/>
              <a:t>Quality</a:t>
            </a:r>
            <a:r>
              <a:rPr lang="fr-FR" dirty="0"/>
              <a:t> </a:t>
            </a:r>
            <a:r>
              <a:rPr lang="fr-FR" dirty="0" err="1"/>
              <a:t>costs</a:t>
            </a:r>
            <a:r>
              <a:rPr lang="lt-LT" dirty="0"/>
              <a:t> – ar verta testuoti?</a:t>
            </a:r>
            <a:endParaRPr lang="fr-FR" dirty="0"/>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3562"/>
            <a:ext cx="7620000" cy="4333875"/>
          </a:xfrm>
        </p:spPr>
      </p:pic>
    </p:spTree>
    <p:extLst>
      <p:ext uri="{BB962C8B-B14F-4D97-AF65-F5344CB8AC3E}">
        <p14:creationId xmlns:p14="http://schemas.microsoft.com/office/powerpoint/2010/main" val="316337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D820E6-4DB7-47E9-809C-F394934A209A}"/>
              </a:ext>
            </a:extLst>
          </p:cNvPr>
          <p:cNvSpPr>
            <a:spLocks noGrp="1"/>
          </p:cNvSpPr>
          <p:nvPr>
            <p:ph type="title"/>
          </p:nvPr>
        </p:nvSpPr>
        <p:spPr/>
        <p:txBody>
          <a:bodyPr/>
          <a:lstStyle/>
          <a:p>
            <a:r>
              <a:rPr lang="fr-FR" dirty="0"/>
              <a:t>Simple</a:t>
            </a:r>
            <a:r>
              <a:rPr lang="lt-LT" dirty="0"/>
              <a:t>....</a:t>
            </a:r>
            <a:endParaRPr lang="fr-FR" dirty="0"/>
          </a:p>
        </p:txBody>
      </p:sp>
      <p:pic>
        <p:nvPicPr>
          <p:cNvPr id="5" name="Espace réservé du contenu 4">
            <a:extLst>
              <a:ext uri="{FF2B5EF4-FFF2-40B4-BE49-F238E27FC236}">
                <a16:creationId xmlns:a16="http://schemas.microsoft.com/office/drawing/2014/main" id="{1BF28D70-179E-4E5E-BD81-3B4781E29DCA}"/>
              </a:ext>
            </a:extLst>
          </p:cNvPr>
          <p:cNvPicPr>
            <a:picLocks noGrp="1" noChangeAspect="1"/>
          </p:cNvPicPr>
          <p:nvPr>
            <p:ph idx="1"/>
          </p:nvPr>
        </p:nvPicPr>
        <p:blipFill>
          <a:blip r:embed="rId2"/>
          <a:stretch>
            <a:fillRect/>
          </a:stretch>
        </p:blipFill>
        <p:spPr>
          <a:xfrm>
            <a:off x="2051720" y="1916832"/>
            <a:ext cx="6416418" cy="4334902"/>
          </a:xfrm>
        </p:spPr>
      </p:pic>
    </p:spTree>
    <p:extLst>
      <p:ext uri="{BB962C8B-B14F-4D97-AF65-F5344CB8AC3E}">
        <p14:creationId xmlns:p14="http://schemas.microsoft.com/office/powerpoint/2010/main" val="2563481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EC4964-17D9-4E17-993D-D0C1FF0B710C}"/>
              </a:ext>
            </a:extLst>
          </p:cNvPr>
          <p:cNvSpPr>
            <a:spLocks noGrp="1"/>
          </p:cNvSpPr>
          <p:nvPr>
            <p:ph type="title"/>
          </p:nvPr>
        </p:nvSpPr>
        <p:spPr/>
        <p:txBody>
          <a:bodyPr/>
          <a:lstStyle/>
          <a:p>
            <a:r>
              <a:rPr lang="en-GB" dirty="0"/>
              <a:t>Ford Pinto</a:t>
            </a:r>
          </a:p>
        </p:txBody>
      </p:sp>
      <p:pic>
        <p:nvPicPr>
          <p:cNvPr id="5" name="Espace réservé du contenu 4" descr="Une image contenant voiture, jaune, bâtiment, transport&#10;&#10;Description générée automatiquement">
            <a:extLst>
              <a:ext uri="{FF2B5EF4-FFF2-40B4-BE49-F238E27FC236}">
                <a16:creationId xmlns:a16="http://schemas.microsoft.com/office/drawing/2014/main" id="{F5C75FA3-B81E-4EEA-A5C1-470E8E2F03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91287" y="1844824"/>
            <a:ext cx="4212467" cy="2808312"/>
          </a:xfrm>
        </p:spPr>
      </p:pic>
      <p:pic>
        <p:nvPicPr>
          <p:cNvPr id="3" name="Image 2">
            <a:extLst>
              <a:ext uri="{FF2B5EF4-FFF2-40B4-BE49-F238E27FC236}">
                <a16:creationId xmlns:a16="http://schemas.microsoft.com/office/drawing/2014/main" id="{DE5BD17A-638F-B3F0-6A3B-D3ACDF389CEF}"/>
              </a:ext>
            </a:extLst>
          </p:cNvPr>
          <p:cNvPicPr>
            <a:picLocks noChangeAspect="1"/>
          </p:cNvPicPr>
          <p:nvPr/>
        </p:nvPicPr>
        <p:blipFill>
          <a:blip r:embed="rId3"/>
          <a:stretch>
            <a:fillRect/>
          </a:stretch>
        </p:blipFill>
        <p:spPr>
          <a:xfrm>
            <a:off x="214919" y="4437112"/>
            <a:ext cx="4212467" cy="1757751"/>
          </a:xfrm>
          <a:prstGeom prst="rect">
            <a:avLst/>
          </a:prstGeom>
        </p:spPr>
      </p:pic>
      <p:sp>
        <p:nvSpPr>
          <p:cNvPr id="4" name="Espace réservé du contenu 2">
            <a:extLst>
              <a:ext uri="{FF2B5EF4-FFF2-40B4-BE49-F238E27FC236}">
                <a16:creationId xmlns:a16="http://schemas.microsoft.com/office/drawing/2014/main" id="{A7DEE689-0797-4266-80A9-132477E6145C}"/>
              </a:ext>
            </a:extLst>
          </p:cNvPr>
          <p:cNvSpPr txBox="1">
            <a:spLocks/>
          </p:cNvSpPr>
          <p:nvPr/>
        </p:nvSpPr>
        <p:spPr>
          <a:xfrm>
            <a:off x="822959" y="1845734"/>
            <a:ext cx="3605025" cy="2375354"/>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latin typeface="Helvetica" panose="020B0604020202020204" pitchFamily="34" charset="0"/>
              </a:rPr>
              <a:t>"</a:t>
            </a:r>
            <a:r>
              <a:rPr lang="en-US" dirty="0"/>
              <a:t>Narrator: On a long enough time line, the survival rate for everyone drops to zero. I was a recall coordinator. My job was to apply the formula. A new car built by my company leaves somewhere travelling at 60 miles per hour, the rear differential locks up, the car crashes and burns with everyone trapped inside. Now, should we initiate a recall? Take the number of vehicles in the field; A, multiply it by the probable rate of failure; B, then multiply the result by the average out-of-court settlement; C. A times B times C...(the film then cuts to him talking a to a fellow passenger on a plane flight) ...equals X. If X is less than a cost of a recall, we don't do one.</a:t>
            </a:r>
          </a:p>
        </p:txBody>
      </p:sp>
    </p:spTree>
    <p:extLst>
      <p:ext uri="{BB962C8B-B14F-4D97-AF65-F5344CB8AC3E}">
        <p14:creationId xmlns:p14="http://schemas.microsoft.com/office/powerpoint/2010/main" val="883005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70AA694-950D-4472-8562-BFC2B1F5A02A}"/>
              </a:ext>
            </a:extLst>
          </p:cNvPr>
          <p:cNvSpPr>
            <a:spLocks noGrp="1"/>
          </p:cNvSpPr>
          <p:nvPr>
            <p:ph type="title"/>
          </p:nvPr>
        </p:nvSpPr>
        <p:spPr>
          <a:xfrm>
            <a:off x="457200" y="274638"/>
            <a:ext cx="7620000" cy="1143000"/>
          </a:xfrm>
        </p:spPr>
        <p:txBody>
          <a:bodyPr/>
          <a:lstStyle/>
          <a:p>
            <a:r>
              <a:rPr lang="en-US" dirty="0" err="1"/>
              <a:t>Testavimo</a:t>
            </a:r>
            <a:r>
              <a:rPr lang="en-US" dirty="0"/>
              <a:t> </a:t>
            </a:r>
            <a:r>
              <a:rPr lang="en-US" dirty="0" err="1"/>
              <a:t>rezultatai</a:t>
            </a:r>
            <a:endParaRPr lang="en-US" dirty="0"/>
          </a:p>
        </p:txBody>
      </p:sp>
      <p:sp>
        <p:nvSpPr>
          <p:cNvPr id="3" name="Espace réservé du contenu 2">
            <a:extLst>
              <a:ext uri="{FF2B5EF4-FFF2-40B4-BE49-F238E27FC236}">
                <a16:creationId xmlns:a16="http://schemas.microsoft.com/office/drawing/2014/main" id="{3F75B695-36C9-45CF-92F2-9CA5CC702EC4}"/>
              </a:ext>
            </a:extLst>
          </p:cNvPr>
          <p:cNvSpPr>
            <a:spLocks noGrp="1"/>
          </p:cNvSpPr>
          <p:nvPr>
            <p:ph sz="half" idx="1"/>
          </p:nvPr>
        </p:nvSpPr>
        <p:spPr>
          <a:xfrm>
            <a:off x="457200" y="1844824"/>
            <a:ext cx="8003232" cy="1872208"/>
          </a:xfrm>
        </p:spPr>
        <p:txBody>
          <a:bodyPr>
            <a:normAutofit/>
          </a:bodyPr>
          <a:lstStyle/>
          <a:p>
            <a:pPr>
              <a:lnSpc>
                <a:spcPct val="90000"/>
              </a:lnSpc>
            </a:pPr>
            <a:r>
              <a:rPr lang="en-US" sz="2000" b="0" i="0" u="none" strike="noStrike" baseline="0" dirty="0"/>
              <a:t>Į gala </a:t>
            </a:r>
            <a:r>
              <a:rPr lang="en-US" sz="2000" b="0" i="0" u="none" strike="noStrike" baseline="0" dirty="0" err="1"/>
              <a:t>įvažiuoja</a:t>
            </a:r>
            <a:r>
              <a:rPr lang="en-US" sz="2000" b="0" i="0" u="none" strike="noStrike" baseline="0" dirty="0"/>
              <a:t> &gt; 25 MPH: </a:t>
            </a:r>
            <a:r>
              <a:rPr lang="fr-FR" sz="2000" b="0" i="0" u="none" strike="noStrike" baseline="0" dirty="0" err="1"/>
              <a:t>Dega</a:t>
            </a:r>
            <a:r>
              <a:rPr lang="fr-FR" sz="2000" b="0" i="0" u="none" strike="noStrike" baseline="0" dirty="0"/>
              <a:t> </a:t>
            </a:r>
            <a:r>
              <a:rPr lang="fr-FR" sz="2000" b="0" i="0" u="none" strike="noStrike" baseline="0" dirty="0" err="1"/>
              <a:t>kuro</a:t>
            </a:r>
            <a:r>
              <a:rPr lang="fr-FR" sz="2000" b="0" i="0" u="none" strike="noStrike" baseline="0" dirty="0"/>
              <a:t> </a:t>
            </a:r>
            <a:r>
              <a:rPr lang="fr-FR" sz="2000" b="0" i="0" u="none" strike="noStrike" baseline="0" dirty="0" err="1"/>
              <a:t>bakas</a:t>
            </a:r>
            <a:endParaRPr lang="fr-FR" sz="2000" b="0" i="0" u="none" strike="noStrike" baseline="0" dirty="0"/>
          </a:p>
          <a:p>
            <a:pPr>
              <a:lnSpc>
                <a:spcPct val="90000"/>
              </a:lnSpc>
            </a:pPr>
            <a:r>
              <a:rPr lang="en-US" sz="2000" b="0" i="0" u="none" strike="noStrike" baseline="0" dirty="0"/>
              <a:t>Į gala </a:t>
            </a:r>
            <a:r>
              <a:rPr lang="en-US" sz="2000" b="0" i="0" u="none" strike="noStrike" baseline="0" dirty="0" err="1"/>
              <a:t>įvažiuoja</a:t>
            </a:r>
            <a:r>
              <a:rPr lang="en-US" sz="2000" b="0" i="0" u="none" strike="noStrike" baseline="0" dirty="0"/>
              <a:t> &gt; 40 MPH: </a:t>
            </a:r>
            <a:r>
              <a:rPr lang="fr-FR" sz="2000" b="0" i="0" u="none" strike="noStrike" baseline="0" dirty="0" err="1"/>
              <a:t>Dega</a:t>
            </a:r>
            <a:r>
              <a:rPr lang="fr-FR" sz="2000" b="0" i="0" u="none" strike="noStrike" baseline="0" dirty="0"/>
              <a:t> </a:t>
            </a:r>
            <a:r>
              <a:rPr lang="fr-FR" sz="2000" b="0" i="0" u="none" strike="noStrike" baseline="0" dirty="0" err="1"/>
              <a:t>kuro</a:t>
            </a:r>
            <a:r>
              <a:rPr lang="fr-FR" sz="2000" b="0" i="0" u="none" strike="noStrike" baseline="0" dirty="0"/>
              <a:t> </a:t>
            </a:r>
            <a:r>
              <a:rPr lang="fr-FR" sz="2000" b="0" i="0" u="none" strike="noStrike" baseline="0" dirty="0" err="1"/>
              <a:t>bakas</a:t>
            </a:r>
            <a:r>
              <a:rPr lang="fr-FR" dirty="0"/>
              <a:t> </a:t>
            </a:r>
            <a:r>
              <a:rPr lang="fr-FR" sz="2000" b="1" i="0" u="none" strike="noStrike" baseline="0" dirty="0"/>
              <a:t>+ </a:t>
            </a:r>
            <a:r>
              <a:rPr lang="fr-FR" sz="2000" b="1" i="0" u="none" strike="noStrike" baseline="0" dirty="0" err="1"/>
              <a:t>nebeatsidaro</a:t>
            </a:r>
            <a:r>
              <a:rPr lang="fr-FR" sz="2000" b="1" i="0" u="none" strike="noStrike" baseline="0" dirty="0"/>
              <a:t> </a:t>
            </a:r>
            <a:r>
              <a:rPr lang="fr-FR" sz="2000" b="1" i="0" u="none" strike="noStrike" baseline="0" dirty="0" err="1"/>
              <a:t>durys</a:t>
            </a:r>
            <a:endParaRPr lang="fr-FR" sz="2000" b="1" i="0" u="none" strike="noStrike" baseline="0" dirty="0"/>
          </a:p>
          <a:p>
            <a:pPr>
              <a:lnSpc>
                <a:spcPct val="90000"/>
              </a:lnSpc>
            </a:pPr>
            <a:endParaRPr lang="fr-FR" sz="2000" dirty="0"/>
          </a:p>
          <a:p>
            <a:pPr>
              <a:lnSpc>
                <a:spcPct val="90000"/>
              </a:lnSpc>
            </a:pPr>
            <a:r>
              <a:rPr lang="fr-FR" sz="2000" dirty="0"/>
              <a:t>https://www.youtube.com/watch?v=rcNeorjXMrE</a:t>
            </a:r>
          </a:p>
        </p:txBody>
      </p:sp>
      <p:pic>
        <p:nvPicPr>
          <p:cNvPr id="5" name="Image 4">
            <a:extLst>
              <a:ext uri="{FF2B5EF4-FFF2-40B4-BE49-F238E27FC236}">
                <a16:creationId xmlns:a16="http://schemas.microsoft.com/office/drawing/2014/main" id="{524FD5FA-B82A-4D7B-A3EB-C377FE6E3528}"/>
              </a:ext>
            </a:extLst>
          </p:cNvPr>
          <p:cNvPicPr>
            <a:picLocks noChangeAspect="1"/>
          </p:cNvPicPr>
          <p:nvPr/>
        </p:nvPicPr>
        <p:blipFill>
          <a:blip r:embed="rId2"/>
          <a:stretch>
            <a:fillRect/>
          </a:stretch>
        </p:blipFill>
        <p:spPr>
          <a:xfrm>
            <a:off x="457200" y="3979260"/>
            <a:ext cx="8420472" cy="2147220"/>
          </a:xfrm>
          <a:prstGeom prst="rect">
            <a:avLst/>
          </a:prstGeom>
          <a:noFill/>
        </p:spPr>
      </p:pic>
    </p:spTree>
    <p:extLst>
      <p:ext uri="{BB962C8B-B14F-4D97-AF65-F5344CB8AC3E}">
        <p14:creationId xmlns:p14="http://schemas.microsoft.com/office/powerpoint/2010/main" val="3799973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469BD5-C3A9-4E0B-8D98-CCCFBB2FC2B6}"/>
              </a:ext>
            </a:extLst>
          </p:cNvPr>
          <p:cNvSpPr>
            <a:spLocks noGrp="1"/>
          </p:cNvSpPr>
          <p:nvPr>
            <p:ph type="title"/>
          </p:nvPr>
        </p:nvSpPr>
        <p:spPr/>
        <p:txBody>
          <a:bodyPr/>
          <a:lstStyle/>
          <a:p>
            <a:r>
              <a:rPr lang="fr-FR" dirty="0" err="1"/>
              <a:t>Matematika</a:t>
            </a:r>
            <a:endParaRPr lang="fr-FR" dirty="0"/>
          </a:p>
        </p:txBody>
      </p:sp>
      <p:pic>
        <p:nvPicPr>
          <p:cNvPr id="5" name="Espace réservé du contenu 4">
            <a:extLst>
              <a:ext uri="{FF2B5EF4-FFF2-40B4-BE49-F238E27FC236}">
                <a16:creationId xmlns:a16="http://schemas.microsoft.com/office/drawing/2014/main" id="{84A09C59-013F-47CA-A592-CC0A0CF7A3EB}"/>
              </a:ext>
            </a:extLst>
          </p:cNvPr>
          <p:cNvPicPr>
            <a:picLocks noGrp="1" noChangeAspect="1"/>
          </p:cNvPicPr>
          <p:nvPr>
            <p:ph idx="1"/>
          </p:nvPr>
        </p:nvPicPr>
        <p:blipFill>
          <a:blip r:embed="rId2"/>
          <a:stretch>
            <a:fillRect/>
          </a:stretch>
        </p:blipFill>
        <p:spPr>
          <a:xfrm>
            <a:off x="457200" y="1752558"/>
            <a:ext cx="7620000" cy="4495883"/>
          </a:xfrm>
        </p:spPr>
      </p:pic>
      <p:pic>
        <p:nvPicPr>
          <p:cNvPr id="7" name="Image 6" descr="Une image contenant texte&#10;&#10;Description générée automatiquement">
            <a:extLst>
              <a:ext uri="{FF2B5EF4-FFF2-40B4-BE49-F238E27FC236}">
                <a16:creationId xmlns:a16="http://schemas.microsoft.com/office/drawing/2014/main" id="{A1B1E245-9591-4ADD-A9B4-A722C6D54B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116632"/>
            <a:ext cx="3794314" cy="2160240"/>
          </a:xfrm>
          <a:prstGeom prst="rect">
            <a:avLst/>
          </a:prstGeom>
        </p:spPr>
      </p:pic>
    </p:spTree>
    <p:extLst>
      <p:ext uri="{BB962C8B-B14F-4D97-AF65-F5344CB8AC3E}">
        <p14:creationId xmlns:p14="http://schemas.microsoft.com/office/powerpoint/2010/main" val="282407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29DDE3-0110-4E73-B5BE-267315A711D9}"/>
              </a:ext>
            </a:extLst>
          </p:cNvPr>
          <p:cNvSpPr>
            <a:spLocks noGrp="1"/>
          </p:cNvSpPr>
          <p:nvPr>
            <p:ph type="title"/>
          </p:nvPr>
        </p:nvSpPr>
        <p:spPr/>
        <p:txBody>
          <a:bodyPr/>
          <a:lstStyle/>
          <a:p>
            <a:r>
              <a:rPr lang="fr-FR" dirty="0" err="1"/>
              <a:t>Resultatas</a:t>
            </a:r>
            <a:endParaRPr lang="fr-FR" dirty="0"/>
          </a:p>
        </p:txBody>
      </p:sp>
      <p:pic>
        <p:nvPicPr>
          <p:cNvPr id="5" name="Espace réservé du contenu 4">
            <a:extLst>
              <a:ext uri="{FF2B5EF4-FFF2-40B4-BE49-F238E27FC236}">
                <a16:creationId xmlns:a16="http://schemas.microsoft.com/office/drawing/2014/main" id="{70A3731A-25E1-4F75-AFAE-1CE8EEF2926F}"/>
              </a:ext>
            </a:extLst>
          </p:cNvPr>
          <p:cNvPicPr>
            <a:picLocks noGrp="1" noChangeAspect="1"/>
          </p:cNvPicPr>
          <p:nvPr>
            <p:ph idx="1"/>
          </p:nvPr>
        </p:nvPicPr>
        <p:blipFill>
          <a:blip r:embed="rId2"/>
          <a:stretch>
            <a:fillRect/>
          </a:stretch>
        </p:blipFill>
        <p:spPr>
          <a:xfrm>
            <a:off x="899399" y="1844824"/>
            <a:ext cx="6480913" cy="4235728"/>
          </a:xfrm>
        </p:spPr>
      </p:pic>
    </p:spTree>
    <p:extLst>
      <p:ext uri="{BB962C8B-B14F-4D97-AF65-F5344CB8AC3E}">
        <p14:creationId xmlns:p14="http://schemas.microsoft.com/office/powerpoint/2010/main" val="429294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83811-C3CA-426A-9BB9-9378F802A9CF}"/>
              </a:ext>
            </a:extLst>
          </p:cNvPr>
          <p:cNvSpPr>
            <a:spLocks noGrp="1"/>
          </p:cNvSpPr>
          <p:nvPr>
            <p:ph type="title"/>
          </p:nvPr>
        </p:nvSpPr>
        <p:spPr/>
        <p:txBody>
          <a:bodyPr/>
          <a:lstStyle/>
          <a:p>
            <a:r>
              <a:rPr lang="fr-FR" dirty="0"/>
              <a:t>Ir </a:t>
            </a:r>
            <a:r>
              <a:rPr lang="fr-FR" dirty="0" err="1"/>
              <a:t>toliau</a:t>
            </a:r>
            <a:r>
              <a:rPr lang="fr-FR" dirty="0"/>
              <a:t>…</a:t>
            </a:r>
          </a:p>
        </p:txBody>
      </p:sp>
      <p:pic>
        <p:nvPicPr>
          <p:cNvPr id="5" name="Espace réservé du contenu 4">
            <a:extLst>
              <a:ext uri="{FF2B5EF4-FFF2-40B4-BE49-F238E27FC236}">
                <a16:creationId xmlns:a16="http://schemas.microsoft.com/office/drawing/2014/main" id="{D5CEA51A-DC2D-49C3-9E54-DAEB66C34D76}"/>
              </a:ext>
            </a:extLst>
          </p:cNvPr>
          <p:cNvPicPr>
            <a:picLocks noGrp="1" noChangeAspect="1"/>
          </p:cNvPicPr>
          <p:nvPr>
            <p:ph sz="half" idx="1"/>
          </p:nvPr>
        </p:nvPicPr>
        <p:blipFill>
          <a:blip r:embed="rId2"/>
          <a:stretch>
            <a:fillRect/>
          </a:stretch>
        </p:blipFill>
        <p:spPr>
          <a:xfrm>
            <a:off x="539552" y="1916832"/>
            <a:ext cx="3657600" cy="2733206"/>
          </a:xfrm>
        </p:spPr>
      </p:pic>
      <p:sp>
        <p:nvSpPr>
          <p:cNvPr id="6" name="Espace réservé du contenu 5">
            <a:extLst>
              <a:ext uri="{FF2B5EF4-FFF2-40B4-BE49-F238E27FC236}">
                <a16:creationId xmlns:a16="http://schemas.microsoft.com/office/drawing/2014/main" id="{6A1DC3A3-1F2A-411C-ABAB-5F34879097C9}"/>
              </a:ext>
            </a:extLst>
          </p:cNvPr>
          <p:cNvSpPr>
            <a:spLocks noGrp="1"/>
          </p:cNvSpPr>
          <p:nvPr>
            <p:ph sz="half" idx="2"/>
          </p:nvPr>
        </p:nvSpPr>
        <p:spPr>
          <a:xfrm>
            <a:off x="4663440" y="1845737"/>
            <a:ext cx="3703320" cy="1511256"/>
          </a:xfrm>
        </p:spPr>
        <p:txBody>
          <a:bodyPr/>
          <a:lstStyle/>
          <a:p>
            <a:r>
              <a:rPr lang="fr-FR" dirty="0"/>
              <a:t>https://affiliates.legalexaminer.com/legal/gm-recall-defective-ignition-switch-saved-company-1/</a:t>
            </a:r>
          </a:p>
        </p:txBody>
      </p:sp>
      <p:pic>
        <p:nvPicPr>
          <p:cNvPr id="8" name="Image 7" descr="Une image contenant texte&#10;&#10;Description générée automatiquement">
            <a:extLst>
              <a:ext uri="{FF2B5EF4-FFF2-40B4-BE49-F238E27FC236}">
                <a16:creationId xmlns:a16="http://schemas.microsoft.com/office/drawing/2014/main" id="{D1AD8988-8C48-4A54-8573-7F82E5C86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3861048"/>
            <a:ext cx="5148064" cy="2296893"/>
          </a:xfrm>
          <a:prstGeom prst="rect">
            <a:avLst/>
          </a:prstGeom>
        </p:spPr>
      </p:pic>
    </p:spTree>
    <p:extLst>
      <p:ext uri="{BB962C8B-B14F-4D97-AF65-F5344CB8AC3E}">
        <p14:creationId xmlns:p14="http://schemas.microsoft.com/office/powerpoint/2010/main" val="357450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noProof="0" dirty="0"/>
              <a:t>Testavimas</a:t>
            </a:r>
          </a:p>
        </p:txBody>
      </p:sp>
      <p:sp>
        <p:nvSpPr>
          <p:cNvPr id="3" name="Content Placeholder 2"/>
          <p:cNvSpPr>
            <a:spLocks noGrp="1"/>
          </p:cNvSpPr>
          <p:nvPr>
            <p:ph idx="1"/>
          </p:nvPr>
        </p:nvSpPr>
        <p:spPr/>
        <p:txBody>
          <a:bodyPr>
            <a:normAutofit/>
          </a:bodyPr>
          <a:lstStyle/>
          <a:p>
            <a:r>
              <a:rPr lang="lt-LT" noProof="0" dirty="0"/>
              <a:t>Programinės įrangos tikrinimas siekiant aptikti klaidas.</a:t>
            </a:r>
          </a:p>
          <a:p>
            <a:endParaRPr lang="lt-LT" dirty="0"/>
          </a:p>
          <a:p>
            <a:r>
              <a:rPr lang="lt-LT" noProof="0" dirty="0"/>
              <a:t>Niekad nesi</a:t>
            </a:r>
            <a:r>
              <a:rPr lang="lt-LT" dirty="0"/>
              <a:t>baigia.</a:t>
            </a:r>
          </a:p>
          <a:p>
            <a:endParaRPr lang="lt-LT" noProof="0" dirty="0"/>
          </a:p>
          <a:p>
            <a:r>
              <a:rPr lang="lt-LT" dirty="0"/>
              <a:t>Neparodo kad nebeliko klaidų.</a:t>
            </a:r>
          </a:p>
          <a:p>
            <a:endParaRPr lang="lt-LT" noProof="0" dirty="0"/>
          </a:p>
          <a:p>
            <a:r>
              <a:rPr lang="lt-LT" dirty="0"/>
              <a:t>O gal nereikia testuoti?</a:t>
            </a:r>
            <a:endParaRPr lang="lt-LT" noProof="0" dirty="0"/>
          </a:p>
          <a:p>
            <a:endParaRPr lang="lt-LT" noProof="0" dirty="0"/>
          </a:p>
        </p:txBody>
      </p:sp>
    </p:spTree>
    <p:extLst>
      <p:ext uri="{BB962C8B-B14F-4D97-AF65-F5344CB8AC3E}">
        <p14:creationId xmlns:p14="http://schemas.microsoft.com/office/powerpoint/2010/main" val="292952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A7F24BB-69B4-4E9D-AA32-07023D85932A}"/>
              </a:ext>
            </a:extLst>
          </p:cNvPr>
          <p:cNvPicPr>
            <a:picLocks noChangeAspect="1"/>
          </p:cNvPicPr>
          <p:nvPr/>
        </p:nvPicPr>
        <p:blipFill>
          <a:blip r:embed="rId2"/>
          <a:stretch>
            <a:fillRect/>
          </a:stretch>
        </p:blipFill>
        <p:spPr>
          <a:xfrm>
            <a:off x="8090949" y="121494"/>
            <a:ext cx="887211" cy="1507306"/>
          </a:xfrm>
          <a:prstGeom prst="rect">
            <a:avLst/>
          </a:prstGeom>
        </p:spPr>
      </p:pic>
      <p:sp>
        <p:nvSpPr>
          <p:cNvPr id="2" name="Title 1"/>
          <p:cNvSpPr>
            <a:spLocks noGrp="1"/>
          </p:cNvSpPr>
          <p:nvPr>
            <p:ph type="title"/>
          </p:nvPr>
        </p:nvSpPr>
        <p:spPr/>
        <p:txBody>
          <a:bodyPr/>
          <a:lstStyle/>
          <a:p>
            <a:r>
              <a:rPr lang="en-US" dirty="0"/>
              <a:t>The Zen of Programming</a:t>
            </a:r>
            <a:endParaRPr lang="fr-FR" dirty="0"/>
          </a:p>
        </p:txBody>
      </p:sp>
      <p:sp>
        <p:nvSpPr>
          <p:cNvPr id="3" name="Content Placeholder 2"/>
          <p:cNvSpPr>
            <a:spLocks noGrp="1"/>
          </p:cNvSpPr>
          <p:nvPr>
            <p:ph idx="1"/>
          </p:nvPr>
        </p:nvSpPr>
        <p:spPr>
          <a:xfrm>
            <a:off x="457200" y="1772816"/>
            <a:ext cx="8147248" cy="4627984"/>
          </a:xfrm>
        </p:spPr>
        <p:txBody>
          <a:bodyPr>
            <a:noAutofit/>
          </a:bodyPr>
          <a:lstStyle/>
          <a:p>
            <a:r>
              <a:rPr lang="en-US" sz="1800" dirty="0"/>
              <a:t>Thus </a:t>
            </a:r>
            <a:r>
              <a:rPr lang="en-US" sz="1800" dirty="0" err="1"/>
              <a:t>spake</a:t>
            </a:r>
            <a:r>
              <a:rPr lang="en-US" sz="1800" dirty="0"/>
              <a:t> the master: "Any program no matter how small, contains bugs." The novice did not believe the masters words. "What if the program were so small that it performed but a single function?" he asked. </a:t>
            </a:r>
          </a:p>
          <a:p>
            <a:r>
              <a:rPr lang="en-US" sz="1800" dirty="0"/>
              <a:t>"Such a program would have no meaning," said the master, "but if such a one existed, the operating system would fail eventually, producing a bug." </a:t>
            </a:r>
          </a:p>
          <a:p>
            <a:r>
              <a:rPr lang="en-US" sz="1800" dirty="0"/>
              <a:t>But the novice was not satisfied. "What if the operating system did not fail?" he asked. </a:t>
            </a:r>
          </a:p>
          <a:p>
            <a:r>
              <a:rPr lang="en-US" sz="1800" dirty="0"/>
              <a:t>"There is no operating system that does not fail," said the master, "but if such a one existed, the hardware would fail eventually, producing a bug." </a:t>
            </a:r>
          </a:p>
          <a:p>
            <a:r>
              <a:rPr lang="en-US" sz="1800" dirty="0"/>
              <a:t>The novice was still not satisfied. "What if the hardware did not fail?" he asked. </a:t>
            </a:r>
          </a:p>
          <a:p>
            <a:r>
              <a:rPr lang="en-US" sz="1800" dirty="0"/>
              <a:t>The master gave a great sigh. "There is no hardware that does not fail," he said, "but if such a one existed the user would want the program to do something different, and this too is a bug. </a:t>
            </a:r>
          </a:p>
          <a:p>
            <a:r>
              <a:rPr lang="en-US" sz="1800" dirty="0"/>
              <a:t>A program without bugs would be an absurdity, a nonesuch. If there were a program without any bugs the world would cease to exist." </a:t>
            </a:r>
          </a:p>
        </p:txBody>
      </p:sp>
    </p:spTree>
    <p:extLst>
      <p:ext uri="{BB962C8B-B14F-4D97-AF65-F5344CB8AC3E}">
        <p14:creationId xmlns:p14="http://schemas.microsoft.com/office/powerpoint/2010/main" val="4224438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Testuotojo</a:t>
            </a:r>
            <a:r>
              <a:rPr lang="fr-FR" dirty="0"/>
              <a:t> </a:t>
            </a:r>
            <a:r>
              <a:rPr lang="fr-FR" dirty="0" err="1"/>
              <a:t>profesija</a:t>
            </a:r>
            <a:endParaRPr lang="fr-FR" dirty="0"/>
          </a:p>
        </p:txBody>
      </p:sp>
      <p:sp>
        <p:nvSpPr>
          <p:cNvPr id="5" name="Espace réservé du contenu 4">
            <a:extLst>
              <a:ext uri="{FF2B5EF4-FFF2-40B4-BE49-F238E27FC236}">
                <a16:creationId xmlns:a16="http://schemas.microsoft.com/office/drawing/2014/main" id="{E1E8B88C-07C5-4A1F-A6B5-9147DFDD0216}"/>
              </a:ext>
            </a:extLst>
          </p:cNvPr>
          <p:cNvSpPr>
            <a:spLocks noGrp="1"/>
          </p:cNvSpPr>
          <p:nvPr>
            <p:ph sz="half" idx="1"/>
          </p:nvPr>
        </p:nvSpPr>
        <p:spPr/>
        <p:txBody>
          <a:bodyPr>
            <a:normAutofit/>
          </a:bodyPr>
          <a:lstStyle/>
          <a:p>
            <a:r>
              <a:rPr lang="fr-FR" dirty="0" err="1"/>
              <a:t>Kuria</a:t>
            </a:r>
            <a:r>
              <a:rPr lang="fr-FR" dirty="0"/>
              <a:t> </a:t>
            </a:r>
            <a:r>
              <a:rPr lang="fr-FR" dirty="0" err="1"/>
              <a:t>testus</a:t>
            </a:r>
            <a:endParaRPr lang="fr-FR" dirty="0"/>
          </a:p>
          <a:p>
            <a:r>
              <a:rPr lang="fr-FR" dirty="0" err="1"/>
              <a:t>Vykdo</a:t>
            </a:r>
            <a:r>
              <a:rPr lang="fr-FR" dirty="0"/>
              <a:t> </a:t>
            </a:r>
            <a:r>
              <a:rPr lang="fr-FR" dirty="0" err="1"/>
              <a:t>testus</a:t>
            </a:r>
            <a:endParaRPr lang="fr-FR" dirty="0"/>
          </a:p>
          <a:p>
            <a:r>
              <a:rPr lang="fr-FR" dirty="0"/>
              <a:t>Valdo </a:t>
            </a:r>
            <a:r>
              <a:rPr lang="fr-FR" dirty="0" err="1"/>
              <a:t>testavim</a:t>
            </a:r>
            <a:r>
              <a:rPr lang="lt-LT" dirty="0"/>
              <a:t>ą</a:t>
            </a:r>
            <a:endParaRPr lang="fr-FR" dirty="0"/>
          </a:p>
          <a:p>
            <a:r>
              <a:rPr lang="fr-FR" dirty="0" err="1"/>
              <a:t>Planuoja</a:t>
            </a:r>
            <a:r>
              <a:rPr lang="fr-FR" dirty="0"/>
              <a:t> </a:t>
            </a:r>
            <a:r>
              <a:rPr lang="fr-FR" dirty="0" err="1"/>
              <a:t>testavim</a:t>
            </a:r>
            <a:r>
              <a:rPr lang="lt-LT" dirty="0"/>
              <a:t>ą</a:t>
            </a:r>
          </a:p>
          <a:p>
            <a:endParaRPr lang="lt-LT" dirty="0"/>
          </a:p>
          <a:p>
            <a:endParaRPr lang="lt-LT" dirty="0"/>
          </a:p>
          <a:p>
            <a:r>
              <a:rPr lang="lt-LT" dirty="0"/>
              <a:t>Specializacija</a:t>
            </a:r>
            <a:endParaRPr lang="fr-FR" dirty="0"/>
          </a:p>
        </p:txBody>
      </p:sp>
      <p:pic>
        <p:nvPicPr>
          <p:cNvPr id="6" name="Espace réservé du contenu 3">
            <a:extLst>
              <a:ext uri="{FF2B5EF4-FFF2-40B4-BE49-F238E27FC236}">
                <a16:creationId xmlns:a16="http://schemas.microsoft.com/office/drawing/2014/main" id="{454AD574-9DD2-496D-A82F-5945E9E73DCA}"/>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4032" t="1569" r="5258" b="10568"/>
          <a:stretch/>
        </p:blipFill>
        <p:spPr>
          <a:xfrm>
            <a:off x="5076056" y="1794926"/>
            <a:ext cx="4068542" cy="5063074"/>
          </a:xfrm>
        </p:spPr>
      </p:pic>
    </p:spTree>
    <p:extLst>
      <p:ext uri="{BB962C8B-B14F-4D97-AF65-F5344CB8AC3E}">
        <p14:creationId xmlns:p14="http://schemas.microsoft.com/office/powerpoint/2010/main" val="2037944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noProof="0" dirty="0"/>
              <a:t>Q/A </a:t>
            </a:r>
            <a:r>
              <a:rPr lang="lt-LT" noProof="0" dirty="0" err="1"/>
              <a:t>s.v.p</a:t>
            </a:r>
            <a:r>
              <a:rPr lang="lt-LT" noProof="0" dirty="0"/>
              <a:t>.</a:t>
            </a:r>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4165294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err="1"/>
              <a:t>Darbai</a:t>
            </a:r>
            <a:endParaRPr lang="lt-LT" noProof="0" dirty="0"/>
          </a:p>
        </p:txBody>
      </p:sp>
      <p:sp>
        <p:nvSpPr>
          <p:cNvPr id="3" name="Content Placeholder 2"/>
          <p:cNvSpPr>
            <a:spLocks noGrp="1"/>
          </p:cNvSpPr>
          <p:nvPr>
            <p:ph idx="1"/>
          </p:nvPr>
        </p:nvSpPr>
        <p:spPr/>
        <p:txBody>
          <a:bodyPr>
            <a:normAutofit lnSpcReduction="10000"/>
          </a:bodyPr>
          <a:lstStyle/>
          <a:p>
            <a:r>
              <a:rPr lang="fr-FR" noProof="0" dirty="0" err="1"/>
              <a:t>Projektas</a:t>
            </a:r>
            <a:r>
              <a:rPr lang="fr-FR" noProof="0" dirty="0"/>
              <a:t> - </a:t>
            </a:r>
            <a:r>
              <a:rPr lang="lt-LT" noProof="0" dirty="0"/>
              <a:t>4 </a:t>
            </a:r>
            <a:r>
              <a:rPr lang="fr-FR" noProof="0" dirty="0" err="1"/>
              <a:t>dalys</a:t>
            </a:r>
            <a:r>
              <a:rPr lang="lt-LT" noProof="0" dirty="0"/>
              <a:t> – 70%</a:t>
            </a:r>
          </a:p>
          <a:p>
            <a:pPr lvl="1"/>
            <a:r>
              <a:rPr lang="lt-LT" dirty="0"/>
              <a:t>Iki </a:t>
            </a:r>
            <a:r>
              <a:rPr lang="fr-FR" dirty="0"/>
              <a:t>4-i</a:t>
            </a:r>
            <a:r>
              <a:rPr lang="lt-LT" dirty="0"/>
              <a:t>ų</a:t>
            </a:r>
            <a:r>
              <a:rPr lang="fr-FR" dirty="0"/>
              <a:t> </a:t>
            </a:r>
            <a:r>
              <a:rPr lang="fr-FR" dirty="0" err="1"/>
              <a:t>komanda</a:t>
            </a:r>
            <a:r>
              <a:rPr lang="fr-FR" dirty="0"/>
              <a:t> (ta pats </a:t>
            </a:r>
            <a:r>
              <a:rPr lang="fr-FR" dirty="0" err="1"/>
              <a:t>projektas</a:t>
            </a:r>
            <a:r>
              <a:rPr lang="fr-FR" dirty="0"/>
              <a:t>, ta </a:t>
            </a:r>
            <a:r>
              <a:rPr lang="fr-FR" dirty="0" err="1"/>
              <a:t>pati</a:t>
            </a:r>
            <a:r>
              <a:rPr lang="fr-FR" dirty="0"/>
              <a:t> </a:t>
            </a:r>
            <a:r>
              <a:rPr lang="fr-FR" dirty="0" err="1"/>
              <a:t>komanda</a:t>
            </a:r>
            <a:r>
              <a:rPr lang="fr-FR" dirty="0"/>
              <a:t> i</a:t>
            </a:r>
            <a:r>
              <a:rPr lang="lt-LT" dirty="0"/>
              <a:t>š</a:t>
            </a:r>
            <a:r>
              <a:rPr lang="fr-FR" dirty="0"/>
              <a:t> Software Engineering)</a:t>
            </a:r>
          </a:p>
          <a:p>
            <a:pPr lvl="1"/>
            <a:r>
              <a:rPr lang="lt-LT" dirty="0"/>
              <a:t>Pasirenkamas programinės įrangos projektas.</a:t>
            </a:r>
          </a:p>
          <a:p>
            <a:pPr lvl="1"/>
            <a:r>
              <a:rPr lang="lt-LT" dirty="0"/>
              <a:t>Aprašomos programinės įrangos funkcijos</a:t>
            </a:r>
            <a:r>
              <a:rPr lang="fr-FR" dirty="0"/>
              <a:t> (Use case, </a:t>
            </a:r>
            <a:r>
              <a:rPr lang="fr-FR" dirty="0" err="1"/>
              <a:t>featurai</a:t>
            </a:r>
            <a:r>
              <a:rPr lang="fr-FR" dirty="0"/>
              <a:t>)</a:t>
            </a:r>
            <a:r>
              <a:rPr lang="lt-LT" dirty="0"/>
              <a:t>.</a:t>
            </a:r>
          </a:p>
          <a:p>
            <a:pPr lvl="1"/>
            <a:r>
              <a:rPr lang="fr-FR" noProof="0" dirty="0"/>
              <a:t>L1: </a:t>
            </a:r>
            <a:r>
              <a:rPr lang="lt-LT" noProof="0" dirty="0"/>
              <a:t>Kuriamas testavimo planas.</a:t>
            </a:r>
          </a:p>
          <a:p>
            <a:pPr lvl="1"/>
            <a:r>
              <a:rPr lang="fr-FR" noProof="0" dirty="0"/>
              <a:t>L2: </a:t>
            </a:r>
            <a:r>
              <a:rPr lang="lt-LT" noProof="0" dirty="0" err="1"/>
              <a:t>Unit</a:t>
            </a:r>
            <a:r>
              <a:rPr lang="lt-LT" noProof="0" dirty="0"/>
              <a:t> </a:t>
            </a:r>
            <a:r>
              <a:rPr lang="lt-LT" noProof="0" dirty="0" err="1"/>
              <a:t>testing</a:t>
            </a:r>
            <a:r>
              <a:rPr lang="lt-LT" noProof="0" dirty="0"/>
              <a:t> – testuojamas programinės įrangos kodas.</a:t>
            </a:r>
          </a:p>
          <a:p>
            <a:pPr lvl="1"/>
            <a:r>
              <a:rPr lang="fr-FR" dirty="0"/>
              <a:t>L3: </a:t>
            </a:r>
            <a:r>
              <a:rPr lang="lt-LT" noProof="0" dirty="0" err="1"/>
              <a:t>Static</a:t>
            </a:r>
            <a:r>
              <a:rPr lang="lt-LT" noProof="0" dirty="0"/>
              <a:t> </a:t>
            </a:r>
            <a:r>
              <a:rPr lang="lt-LT" noProof="0" dirty="0" err="1"/>
              <a:t>analysis</a:t>
            </a:r>
            <a:r>
              <a:rPr lang="lt-LT" noProof="0" dirty="0"/>
              <a:t> – analizuojamas programinės įrangos kodas.</a:t>
            </a:r>
          </a:p>
          <a:p>
            <a:pPr lvl="1"/>
            <a:r>
              <a:rPr lang="fr-FR" noProof="0" dirty="0"/>
              <a:t>L4: Performance </a:t>
            </a:r>
            <a:r>
              <a:rPr lang="fr-FR" noProof="0" dirty="0" err="1"/>
              <a:t>testing</a:t>
            </a:r>
            <a:r>
              <a:rPr lang="fr-FR" noProof="0" dirty="0"/>
              <a:t> – </a:t>
            </a:r>
            <a:r>
              <a:rPr lang="fr-FR" noProof="0" dirty="0" err="1"/>
              <a:t>našumo</a:t>
            </a:r>
            <a:r>
              <a:rPr lang="fr-FR" noProof="0" dirty="0"/>
              <a:t>/</a:t>
            </a:r>
            <a:r>
              <a:rPr lang="fr-FR" noProof="0" dirty="0" err="1"/>
              <a:t>apkrovos</a:t>
            </a:r>
            <a:r>
              <a:rPr lang="fr-FR" noProof="0" dirty="0"/>
              <a:t>/</a:t>
            </a:r>
            <a:r>
              <a:rPr lang="fr-FR" noProof="0" dirty="0" err="1"/>
              <a:t>stresinis</a:t>
            </a:r>
            <a:r>
              <a:rPr lang="fr-FR" noProof="0" dirty="0"/>
              <a:t> </a:t>
            </a:r>
            <a:r>
              <a:rPr lang="fr-FR" noProof="0" dirty="0" err="1"/>
              <a:t>testavimas</a:t>
            </a:r>
            <a:r>
              <a:rPr lang="fr-FR" noProof="0" dirty="0"/>
              <a:t>.</a:t>
            </a:r>
          </a:p>
          <a:p>
            <a:pPr lvl="1"/>
            <a:r>
              <a:rPr lang="fr-FR" noProof="0" dirty="0"/>
              <a:t>1 </a:t>
            </a:r>
            <a:r>
              <a:rPr lang="fr-FR" noProof="0" dirty="0" err="1"/>
              <a:t>mėn</a:t>
            </a:r>
            <a:r>
              <a:rPr lang="fr-FR" dirty="0"/>
              <a:t>. </a:t>
            </a:r>
            <a:r>
              <a:rPr lang="fr-FR" dirty="0" err="1"/>
              <a:t>Atliekamas</a:t>
            </a:r>
            <a:r>
              <a:rPr lang="fr-FR" dirty="0"/>
              <a:t> </a:t>
            </a:r>
            <a:r>
              <a:rPr lang="fr-FR" dirty="0" err="1"/>
              <a:t>darbas</a:t>
            </a:r>
            <a:r>
              <a:rPr lang="fr-FR" dirty="0"/>
              <a:t>, </a:t>
            </a:r>
            <a:r>
              <a:rPr lang="fr-FR" dirty="0" err="1"/>
              <a:t>sekantį</a:t>
            </a:r>
            <a:r>
              <a:rPr lang="fr-FR" dirty="0"/>
              <a:t> </a:t>
            </a:r>
            <a:r>
              <a:rPr lang="fr-FR" dirty="0" err="1"/>
              <a:t>mėn</a:t>
            </a:r>
            <a:r>
              <a:rPr lang="fr-FR" dirty="0"/>
              <a:t>. </a:t>
            </a:r>
            <a:r>
              <a:rPr lang="fr-FR" dirty="0" err="1"/>
              <a:t>ginamas</a:t>
            </a:r>
            <a:r>
              <a:rPr lang="fr-FR" dirty="0"/>
              <a:t>/</a:t>
            </a:r>
            <a:r>
              <a:rPr lang="fr-FR" dirty="0" err="1"/>
              <a:t>pristatomas</a:t>
            </a:r>
            <a:r>
              <a:rPr lang="fr-FR" dirty="0"/>
              <a:t>.</a:t>
            </a:r>
            <a:endParaRPr lang="lt-LT" noProof="0" dirty="0"/>
          </a:p>
          <a:p>
            <a:r>
              <a:rPr lang="lt-LT" noProof="0" dirty="0"/>
              <a:t>1 Testas/egzaminas – 30%</a:t>
            </a:r>
          </a:p>
          <a:p>
            <a:pPr lvl="1"/>
            <a:r>
              <a:rPr lang="lt-LT" noProof="0" dirty="0"/>
              <a:t>15% LD2 gynimo metu.</a:t>
            </a:r>
          </a:p>
          <a:p>
            <a:pPr lvl="1"/>
            <a:r>
              <a:rPr lang="lt-LT" dirty="0"/>
              <a:t>15% LD4 gynimo metu.</a:t>
            </a:r>
          </a:p>
          <a:p>
            <a:pPr lvl="1"/>
            <a:r>
              <a:rPr lang="lt-LT" noProof="0" dirty="0"/>
              <a:t>Arba 30% egzamino diena.</a:t>
            </a:r>
          </a:p>
        </p:txBody>
      </p:sp>
    </p:spTree>
    <p:extLst>
      <p:ext uri="{BB962C8B-B14F-4D97-AF65-F5344CB8AC3E}">
        <p14:creationId xmlns:p14="http://schemas.microsoft.com/office/powerpoint/2010/main" val="2451304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Knygos</a:t>
            </a:r>
            <a:endParaRPr lang="fr-FR" dirty="0"/>
          </a:p>
        </p:txBody>
      </p:sp>
      <p:sp>
        <p:nvSpPr>
          <p:cNvPr id="3" name="Content Placeholder 2"/>
          <p:cNvSpPr>
            <a:spLocks noGrp="1"/>
          </p:cNvSpPr>
          <p:nvPr>
            <p:ph idx="1"/>
          </p:nvPr>
        </p:nvSpPr>
        <p:spPr>
          <a:xfrm>
            <a:off x="822959" y="1845734"/>
            <a:ext cx="7543801" cy="1511258"/>
          </a:xfrm>
        </p:spPr>
        <p:txBody>
          <a:bodyPr>
            <a:normAutofit/>
          </a:bodyPr>
          <a:lstStyle/>
          <a:p>
            <a:r>
              <a:rPr lang="fr-FR" dirty="0"/>
              <a:t>Software </a:t>
            </a:r>
            <a:r>
              <a:rPr lang="fr-FR" dirty="0" err="1"/>
              <a:t>Testing</a:t>
            </a:r>
            <a:r>
              <a:rPr lang="fr-FR" dirty="0"/>
              <a:t>: An ISEB </a:t>
            </a:r>
            <a:r>
              <a:rPr lang="fr-FR" dirty="0" err="1"/>
              <a:t>Foundation</a:t>
            </a:r>
            <a:endParaRPr lang="fr-FR" dirty="0"/>
          </a:p>
          <a:p>
            <a:r>
              <a:rPr lang="fr-FR" dirty="0"/>
              <a:t>Introduction to Software </a:t>
            </a:r>
            <a:r>
              <a:rPr lang="fr-FR" dirty="0" err="1"/>
              <a:t>Testing</a:t>
            </a:r>
            <a:endParaRPr lang="fr-FR" dirty="0"/>
          </a:p>
          <a:p>
            <a:r>
              <a:rPr lang="fr-FR" dirty="0" err="1"/>
              <a:t>xUnit</a:t>
            </a:r>
            <a:r>
              <a:rPr lang="fr-FR" dirty="0"/>
              <a:t> Test Patterns: Refactoring Test Code</a:t>
            </a:r>
          </a:p>
        </p:txBody>
      </p:sp>
      <p:pic>
        <p:nvPicPr>
          <p:cNvPr id="5" name="Image 4" descr="Une image contenant capture d’écran&#10;&#10;Description générée automatiquement">
            <a:extLst>
              <a:ext uri="{FF2B5EF4-FFF2-40B4-BE49-F238E27FC236}">
                <a16:creationId xmlns:a16="http://schemas.microsoft.com/office/drawing/2014/main" id="{2EBED1DF-9184-45B6-9B73-5B02A72FB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32" y="3645024"/>
            <a:ext cx="2386608" cy="3085278"/>
          </a:xfrm>
          <a:prstGeom prst="rect">
            <a:avLst/>
          </a:prstGeom>
        </p:spPr>
      </p:pic>
      <p:pic>
        <p:nvPicPr>
          <p:cNvPr id="6" name="Image 5">
            <a:extLst>
              <a:ext uri="{FF2B5EF4-FFF2-40B4-BE49-F238E27FC236}">
                <a16:creationId xmlns:a16="http://schemas.microsoft.com/office/drawing/2014/main" id="{73D9647A-C6C0-4256-4FE4-44BF3B8280BE}"/>
              </a:ext>
            </a:extLst>
          </p:cNvPr>
          <p:cNvPicPr>
            <a:picLocks noChangeAspect="1"/>
          </p:cNvPicPr>
          <p:nvPr/>
        </p:nvPicPr>
        <p:blipFill>
          <a:blip r:embed="rId3"/>
          <a:stretch>
            <a:fillRect/>
          </a:stretch>
        </p:blipFill>
        <p:spPr>
          <a:xfrm>
            <a:off x="4427984" y="3645024"/>
            <a:ext cx="2149531" cy="3084017"/>
          </a:xfrm>
          <a:prstGeom prst="rect">
            <a:avLst/>
          </a:prstGeom>
        </p:spPr>
      </p:pic>
      <p:pic>
        <p:nvPicPr>
          <p:cNvPr id="8" name="Image 7" descr="Une image contenant texte, affiche, dessin humoristique, Dessin animé&#10;&#10;Description générée automatiquement">
            <a:extLst>
              <a:ext uri="{FF2B5EF4-FFF2-40B4-BE49-F238E27FC236}">
                <a16:creationId xmlns:a16="http://schemas.microsoft.com/office/drawing/2014/main" id="{C1AA3706-25AA-B314-7523-1DB1D4BD89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9843" y="3645024"/>
            <a:ext cx="2018816" cy="3096344"/>
          </a:xfrm>
          <a:prstGeom prst="rect">
            <a:avLst/>
          </a:prstGeom>
        </p:spPr>
      </p:pic>
      <p:pic>
        <p:nvPicPr>
          <p:cNvPr id="10" name="Image 9" descr="Une image contenant texte, livre, affiche, Couverture de livre&#10;&#10;Description générée automatiquement">
            <a:extLst>
              <a:ext uri="{FF2B5EF4-FFF2-40B4-BE49-F238E27FC236}">
                <a16:creationId xmlns:a16="http://schemas.microsoft.com/office/drawing/2014/main" id="{4FED633D-7080-CBC2-1B2F-BC9A2475ED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701" y="3645024"/>
            <a:ext cx="2142134" cy="3068960"/>
          </a:xfrm>
          <a:prstGeom prst="rect">
            <a:avLst/>
          </a:prstGeom>
        </p:spPr>
      </p:pic>
    </p:spTree>
    <p:extLst>
      <p:ext uri="{BB962C8B-B14F-4D97-AF65-F5344CB8AC3E}">
        <p14:creationId xmlns:p14="http://schemas.microsoft.com/office/powerpoint/2010/main" val="408895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Bug</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5453589" cy="42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975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BDCA6B-157B-4EF8-A81C-E5771CFB3C29}"/>
              </a:ext>
            </a:extLst>
          </p:cNvPr>
          <p:cNvSpPr>
            <a:spLocks noGrp="1"/>
          </p:cNvSpPr>
          <p:nvPr>
            <p:ph type="title"/>
          </p:nvPr>
        </p:nvSpPr>
        <p:spPr/>
        <p:txBody>
          <a:bodyPr/>
          <a:lstStyle/>
          <a:p>
            <a:r>
              <a:rPr lang="fr-FR" dirty="0"/>
              <a:t>Bugs </a:t>
            </a:r>
            <a:r>
              <a:rPr lang="fr-FR" dirty="0" err="1"/>
              <a:t>a.k.a</a:t>
            </a:r>
            <a:r>
              <a:rPr lang="fr-FR" dirty="0"/>
              <a:t>. …</a:t>
            </a:r>
          </a:p>
        </p:txBody>
      </p:sp>
      <p:sp>
        <p:nvSpPr>
          <p:cNvPr id="4" name="Espace réservé du contenu 3">
            <a:extLst>
              <a:ext uri="{FF2B5EF4-FFF2-40B4-BE49-F238E27FC236}">
                <a16:creationId xmlns:a16="http://schemas.microsoft.com/office/drawing/2014/main" id="{DA3F6D86-C9C4-4CE5-B209-6570D0ED0CA8}"/>
              </a:ext>
            </a:extLst>
          </p:cNvPr>
          <p:cNvSpPr>
            <a:spLocks noGrp="1"/>
          </p:cNvSpPr>
          <p:nvPr>
            <p:ph sz="half" idx="1"/>
          </p:nvPr>
        </p:nvSpPr>
        <p:spPr/>
        <p:txBody>
          <a:bodyPr>
            <a:normAutofit fontScale="92500" lnSpcReduction="10000"/>
          </a:bodyPr>
          <a:lstStyle/>
          <a:p>
            <a:pPr algn="l"/>
            <a:r>
              <a:rPr lang="fr-FR" sz="3200" b="0" i="0" u="none" strike="noStrike" baseline="0" dirty="0" err="1">
                <a:latin typeface="ArialMT"/>
              </a:rPr>
              <a:t>Defect</a:t>
            </a:r>
            <a:endParaRPr lang="fr-FR" sz="3200" b="0" i="0" u="none" strike="noStrike" baseline="0" dirty="0">
              <a:latin typeface="ArialMT"/>
            </a:endParaRPr>
          </a:p>
          <a:p>
            <a:pPr algn="l"/>
            <a:r>
              <a:rPr lang="fr-FR" sz="3200" b="0" i="0" u="none" strike="noStrike" baseline="0" dirty="0" err="1">
                <a:latin typeface="ArialMT"/>
              </a:rPr>
              <a:t>Fault</a:t>
            </a:r>
            <a:endParaRPr lang="fr-FR" sz="3200" b="0" i="0" u="none" strike="noStrike" baseline="0" dirty="0">
              <a:latin typeface="ArialMT"/>
            </a:endParaRPr>
          </a:p>
          <a:p>
            <a:pPr algn="l"/>
            <a:r>
              <a:rPr lang="fr-FR" sz="3200" b="0" i="0" u="none" strike="noStrike" baseline="0" dirty="0" err="1">
                <a:latin typeface="ArialMT"/>
              </a:rPr>
              <a:t>Problem</a:t>
            </a:r>
            <a:endParaRPr lang="fr-FR" sz="3200" b="0" i="0" u="none" strike="noStrike" baseline="0" dirty="0">
              <a:latin typeface="ArialMT"/>
            </a:endParaRPr>
          </a:p>
          <a:p>
            <a:pPr algn="l"/>
            <a:r>
              <a:rPr lang="fr-FR" sz="3200" b="0" i="0" u="none" strike="noStrike" baseline="0" dirty="0" err="1">
                <a:latin typeface="ArialMT"/>
              </a:rPr>
              <a:t>Error</a:t>
            </a:r>
            <a:endParaRPr lang="fr-FR" sz="3200" b="0" i="0" u="none" strike="noStrike" baseline="0" dirty="0">
              <a:latin typeface="ArialMT"/>
            </a:endParaRPr>
          </a:p>
          <a:p>
            <a:pPr algn="l"/>
            <a:r>
              <a:rPr lang="fr-FR" sz="3200" b="0" i="0" u="none" strike="noStrike" baseline="0" dirty="0">
                <a:latin typeface="ArialMT"/>
              </a:rPr>
              <a:t>Incident</a:t>
            </a:r>
          </a:p>
          <a:p>
            <a:pPr algn="l"/>
            <a:r>
              <a:rPr lang="fr-FR" sz="3200" b="0" i="0" u="none" strike="noStrike" baseline="0" dirty="0" err="1">
                <a:latin typeface="ArialMT"/>
              </a:rPr>
              <a:t>Anomaly</a:t>
            </a:r>
            <a:endParaRPr lang="fr-FR" sz="3200" b="0" i="0" u="none" strike="noStrike" baseline="0" dirty="0">
              <a:latin typeface="ArialMT"/>
            </a:endParaRPr>
          </a:p>
          <a:p>
            <a:pPr algn="l"/>
            <a:r>
              <a:rPr lang="fr-FR" sz="3200" b="0" i="0" u="none" strike="noStrike" baseline="0" dirty="0">
                <a:latin typeface="ArialMT"/>
              </a:rPr>
              <a:t>Variance</a:t>
            </a:r>
          </a:p>
        </p:txBody>
      </p:sp>
      <p:sp>
        <p:nvSpPr>
          <p:cNvPr id="5" name="Espace réservé du contenu 4">
            <a:extLst>
              <a:ext uri="{FF2B5EF4-FFF2-40B4-BE49-F238E27FC236}">
                <a16:creationId xmlns:a16="http://schemas.microsoft.com/office/drawing/2014/main" id="{C3752F00-FFB0-4FC1-9770-27D7E8DCEED1}"/>
              </a:ext>
            </a:extLst>
          </p:cNvPr>
          <p:cNvSpPr>
            <a:spLocks noGrp="1"/>
          </p:cNvSpPr>
          <p:nvPr>
            <p:ph sz="half" idx="2"/>
          </p:nvPr>
        </p:nvSpPr>
        <p:spPr/>
        <p:txBody>
          <a:bodyPr>
            <a:normAutofit fontScale="92500" lnSpcReduction="10000"/>
          </a:bodyPr>
          <a:lstStyle/>
          <a:p>
            <a:pPr algn="l"/>
            <a:r>
              <a:rPr lang="fr-FR" sz="3200" b="0" i="0" u="none" strike="noStrike" baseline="0" dirty="0">
                <a:latin typeface="ArialMT"/>
              </a:rPr>
              <a:t>Failure</a:t>
            </a:r>
          </a:p>
          <a:p>
            <a:pPr algn="l"/>
            <a:r>
              <a:rPr lang="fr-FR" sz="3200" b="0" i="0" u="none" strike="noStrike" baseline="0" dirty="0" err="1">
                <a:latin typeface="ArialMT"/>
              </a:rPr>
              <a:t>Inconsistency</a:t>
            </a:r>
            <a:endParaRPr lang="fr-FR" sz="3200" b="0" i="0" u="none" strike="noStrike" baseline="0" dirty="0">
              <a:latin typeface="ArialMT"/>
            </a:endParaRPr>
          </a:p>
          <a:p>
            <a:pPr algn="l"/>
            <a:r>
              <a:rPr lang="fr-FR" sz="3200" b="0" i="0" u="none" strike="noStrike" baseline="0" dirty="0">
                <a:latin typeface="ArialMT"/>
              </a:rPr>
              <a:t>Product</a:t>
            </a:r>
            <a:r>
              <a:rPr lang="lt-LT" sz="3200" b="0" i="0" u="none" strike="noStrike" baseline="0" dirty="0">
                <a:latin typeface="ArialMT"/>
              </a:rPr>
              <a:t> </a:t>
            </a:r>
            <a:r>
              <a:rPr lang="fr-FR" sz="3200" b="0" i="0" u="none" strike="noStrike" baseline="0" dirty="0" err="1">
                <a:latin typeface="ArialMT"/>
              </a:rPr>
              <a:t>Anomaly</a:t>
            </a:r>
            <a:endParaRPr lang="fr-FR" sz="3200" b="0" i="0" u="none" strike="noStrike" baseline="0" dirty="0">
              <a:latin typeface="ArialMT"/>
            </a:endParaRPr>
          </a:p>
          <a:p>
            <a:pPr algn="l"/>
            <a:r>
              <a:rPr lang="fr-FR" sz="3200" b="0" i="0" u="none" strike="noStrike" baseline="0" dirty="0">
                <a:latin typeface="ArialMT"/>
              </a:rPr>
              <a:t>Product</a:t>
            </a:r>
            <a:r>
              <a:rPr lang="lt-LT" sz="3200" b="0" i="0" u="none" strike="noStrike" baseline="0" dirty="0">
                <a:latin typeface="ArialMT"/>
              </a:rPr>
              <a:t> </a:t>
            </a:r>
            <a:r>
              <a:rPr lang="fr-FR" sz="3200" b="0" i="0" u="none" strike="noStrike" baseline="0" dirty="0">
                <a:latin typeface="ArialMT"/>
              </a:rPr>
              <a:t>Incidence</a:t>
            </a:r>
          </a:p>
          <a:p>
            <a:pPr algn="l"/>
            <a:r>
              <a:rPr lang="fr-FR" sz="3200" b="0" i="0" u="none" strike="noStrike" baseline="0" dirty="0" err="1">
                <a:latin typeface="ArialMT"/>
              </a:rPr>
              <a:t>Feature</a:t>
            </a:r>
            <a:endParaRPr lang="fr-FR" sz="3200" dirty="0"/>
          </a:p>
          <a:p>
            <a:endParaRPr lang="fr-FR" dirty="0"/>
          </a:p>
          <a:p>
            <a:r>
              <a:rPr lang="fr-FR" dirty="0"/>
              <a:t>Ur </a:t>
            </a:r>
            <a:r>
              <a:rPr lang="fr-FR" dirty="0" err="1"/>
              <a:t>fav</a:t>
            </a:r>
            <a:r>
              <a:rPr lang="fr-FR" dirty="0"/>
              <a:t> </a:t>
            </a:r>
            <a:r>
              <a:rPr lang="fr-FR" dirty="0" err="1"/>
              <a:t>name</a:t>
            </a:r>
            <a:r>
              <a:rPr lang="fr-FR" dirty="0"/>
              <a:t>?</a:t>
            </a:r>
          </a:p>
        </p:txBody>
      </p:sp>
    </p:spTree>
    <p:extLst>
      <p:ext uri="{BB962C8B-B14F-4D97-AF65-F5344CB8AC3E}">
        <p14:creationId xmlns:p14="http://schemas.microsoft.com/office/powerpoint/2010/main" val="1316827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86604"/>
            <a:ext cx="7827208" cy="1450757"/>
          </a:xfrm>
        </p:spPr>
        <p:txBody>
          <a:bodyPr/>
          <a:lstStyle/>
          <a:p>
            <a:r>
              <a:rPr lang="en-US" dirty="0"/>
              <a:t>Civilization &amp; Gandhi</a:t>
            </a:r>
            <a:endParaRPr lang="fr-FR" dirty="0"/>
          </a:p>
        </p:txBody>
      </p:sp>
      <p:sp>
        <p:nvSpPr>
          <p:cNvPr id="3" name="Content Placeholder 2"/>
          <p:cNvSpPr>
            <a:spLocks noGrp="1"/>
          </p:cNvSpPr>
          <p:nvPr>
            <p:ph sz="half" idx="1"/>
          </p:nvPr>
        </p:nvSpPr>
        <p:spPr>
          <a:xfrm>
            <a:off x="457200" y="1536192"/>
            <a:ext cx="7931224" cy="1748792"/>
          </a:xfrm>
        </p:spPr>
        <p:txBody>
          <a:bodyPr>
            <a:noAutofit/>
          </a:bodyPr>
          <a:lstStyle/>
          <a:p>
            <a:r>
              <a:rPr lang="en-US" sz="1600" b="1" dirty="0">
                <a:hlinkClick r:id="rId2"/>
              </a:rPr>
              <a:t>What caused Gandhi’s insatiable bloodlust in Civilization</a:t>
            </a:r>
            <a:endParaRPr lang="en-US" sz="1600" b="1" dirty="0"/>
          </a:p>
          <a:p>
            <a:r>
              <a:rPr lang="en-US" sz="1600" dirty="0"/>
              <a:t>In the earlier </a:t>
            </a:r>
            <a:r>
              <a:rPr lang="en-US" sz="1600" i="1" dirty="0" err="1"/>
              <a:t>Civs</a:t>
            </a:r>
            <a:r>
              <a:rPr lang="en-US" sz="1600" dirty="0"/>
              <a:t>, leaders are given a set of attributes that dictate their behavior. </a:t>
            </a:r>
          </a:p>
          <a:p>
            <a:r>
              <a:rPr lang="en-US" sz="1600" dirty="0"/>
              <a:t>One such attribute is a number scale associated with aggressiveness. </a:t>
            </a:r>
          </a:p>
          <a:p>
            <a:r>
              <a:rPr lang="en-US" sz="1600" dirty="0"/>
              <a:t>Gandhi was given the lowest number possible, a rating of 1. </a:t>
            </a:r>
          </a:p>
          <a:p>
            <a:r>
              <a:rPr lang="en-US" sz="1600" dirty="0"/>
              <a:t>However, when a civilization adopted democracy, it granted a civilization -2 to opponent aggression levels. </a:t>
            </a:r>
          </a:p>
        </p:txBody>
      </p:sp>
      <p:sp>
        <p:nvSpPr>
          <p:cNvPr id="5" name="Espace réservé du contenu 4"/>
          <p:cNvSpPr>
            <a:spLocks noGrp="1"/>
          </p:cNvSpPr>
          <p:nvPr>
            <p:ph sz="half" idx="2"/>
          </p:nvPr>
        </p:nvSpPr>
        <p:spPr>
          <a:xfrm>
            <a:off x="457200" y="3717032"/>
            <a:ext cx="2818656" cy="2880320"/>
          </a:xfrm>
        </p:spPr>
        <p:txBody>
          <a:bodyPr>
            <a:normAutofit/>
          </a:bodyPr>
          <a:lstStyle/>
          <a:p>
            <a:r>
              <a:rPr lang="en-US" dirty="0"/>
              <a:t>This sent Gandhi’s rating of 1 into the negative, which swung it back around to 255 — the highest possible rating available, and thus, the infamous warmonger Gandhi was born.</a:t>
            </a:r>
            <a:endParaRPr lang="fr-FR" dirty="0"/>
          </a:p>
          <a:p>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645024"/>
            <a:ext cx="56197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215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A2E6F-EE52-4F3E-8161-0F7C6962F224}"/>
              </a:ext>
            </a:extLst>
          </p:cNvPr>
          <p:cNvSpPr>
            <a:spLocks noGrp="1"/>
          </p:cNvSpPr>
          <p:nvPr>
            <p:ph type="title"/>
          </p:nvPr>
        </p:nvSpPr>
        <p:spPr/>
        <p:txBody>
          <a:bodyPr>
            <a:normAutofit/>
          </a:bodyPr>
          <a:lstStyle/>
          <a:p>
            <a:r>
              <a:rPr lang="fr-FR" dirty="0"/>
              <a:t>Na </a:t>
            </a:r>
            <a:r>
              <a:rPr lang="fr-FR" dirty="0" err="1"/>
              <a:t>ir</a:t>
            </a:r>
            <a:r>
              <a:rPr lang="fr-FR" dirty="0"/>
              <a:t> kas </a:t>
            </a:r>
            <a:r>
              <a:rPr lang="fr-FR" dirty="0" err="1"/>
              <a:t>sukuria</a:t>
            </a:r>
            <a:r>
              <a:rPr lang="fr-FR" dirty="0"/>
              <a:t> </a:t>
            </a:r>
            <a:r>
              <a:rPr lang="fr-FR" dirty="0" err="1"/>
              <a:t>tuos</a:t>
            </a:r>
            <a:r>
              <a:rPr lang="fr-FR" dirty="0"/>
              <a:t> </a:t>
            </a:r>
            <a:r>
              <a:rPr lang="fr-FR" dirty="0" err="1"/>
              <a:t>features</a:t>
            </a:r>
            <a:r>
              <a:rPr lang="lt-LT" dirty="0"/>
              <a:t>?</a:t>
            </a:r>
            <a:endParaRPr lang="fr-FR" dirty="0"/>
          </a:p>
        </p:txBody>
      </p:sp>
      <p:sp>
        <p:nvSpPr>
          <p:cNvPr id="5" name="Espace réservé du contenu 4">
            <a:extLst>
              <a:ext uri="{FF2B5EF4-FFF2-40B4-BE49-F238E27FC236}">
                <a16:creationId xmlns:a16="http://schemas.microsoft.com/office/drawing/2014/main" id="{D1276DF4-71E0-4EFD-A156-D0D44ED05554}"/>
              </a:ext>
            </a:extLst>
          </p:cNvPr>
          <p:cNvSpPr>
            <a:spLocks noGrp="1"/>
          </p:cNvSpPr>
          <p:nvPr>
            <p:ph idx="1"/>
          </p:nvPr>
        </p:nvSpPr>
        <p:spPr/>
        <p:txBody>
          <a:bodyPr>
            <a:normAutofit fontScale="92500" lnSpcReduction="10000"/>
          </a:bodyPr>
          <a:lstStyle/>
          <a:p>
            <a:endParaRPr lang="lt-LT" sz="3600" dirty="0"/>
          </a:p>
          <a:p>
            <a:endParaRPr lang="lt-LT" sz="3600" dirty="0"/>
          </a:p>
          <a:p>
            <a:r>
              <a:rPr lang="lt-LT" sz="3600" dirty="0" err="1"/>
              <a:t>Programmers</a:t>
            </a:r>
            <a:r>
              <a:rPr lang="lt-LT" sz="3600" dirty="0"/>
              <a:t>...</a:t>
            </a:r>
          </a:p>
          <a:p>
            <a:endParaRPr lang="lt-LT" sz="3600" dirty="0"/>
          </a:p>
          <a:p>
            <a:endParaRPr lang="lt-LT" sz="3600" dirty="0"/>
          </a:p>
          <a:p>
            <a:endParaRPr lang="lt-LT" sz="3600" dirty="0"/>
          </a:p>
          <a:p>
            <a:pPr algn="r"/>
            <a:r>
              <a:rPr lang="lt-LT" sz="3600" dirty="0" err="1"/>
              <a:t>No</a:t>
            </a:r>
            <a:r>
              <a:rPr lang="lt-LT" sz="3600" dirty="0"/>
              <a:t> s.....</a:t>
            </a:r>
            <a:endParaRPr lang="fr-FR" sz="3600" dirty="0"/>
          </a:p>
        </p:txBody>
      </p:sp>
    </p:spTree>
    <p:extLst>
      <p:ext uri="{BB962C8B-B14F-4D97-AF65-F5344CB8AC3E}">
        <p14:creationId xmlns:p14="http://schemas.microsoft.com/office/powerpoint/2010/main" val="2109996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lt-LT" noProof="0" dirty="0"/>
              <a:t>Klaidų šaltiniai</a:t>
            </a:r>
          </a:p>
        </p:txBody>
      </p:sp>
      <p:sp>
        <p:nvSpPr>
          <p:cNvPr id="17411" name="Rectangle 3"/>
          <p:cNvSpPr>
            <a:spLocks noGrp="1" noChangeArrowheads="1"/>
          </p:cNvSpPr>
          <p:nvPr>
            <p:ph idx="1"/>
          </p:nvPr>
        </p:nvSpPr>
        <p:spPr/>
        <p:txBody>
          <a:bodyPr>
            <a:normAutofit fontScale="70000" lnSpcReduction="20000"/>
          </a:bodyPr>
          <a:lstStyle/>
          <a:p>
            <a:r>
              <a:rPr lang="lt-LT" dirty="0"/>
              <a:t>Sistemos reikalavimai:</a:t>
            </a:r>
          </a:p>
          <a:p>
            <a:pPr lvl="1"/>
            <a:r>
              <a:rPr lang="lt-LT" dirty="0"/>
              <a:t>Neteisingi, nepilnai aprašyti, prieštaraujantys.</a:t>
            </a:r>
          </a:p>
          <a:p>
            <a:r>
              <a:rPr lang="lt-LT" dirty="0"/>
              <a:t>Architektūra:</a:t>
            </a:r>
          </a:p>
          <a:p>
            <a:pPr lvl="1"/>
            <a:r>
              <a:rPr lang="lt-LT" dirty="0"/>
              <a:t>Neteisingi architektūriniai sprendimai.</a:t>
            </a:r>
          </a:p>
          <a:p>
            <a:r>
              <a:rPr lang="lt-LT" dirty="0"/>
              <a:t>Įgyvendinimas:</a:t>
            </a:r>
          </a:p>
          <a:p>
            <a:pPr lvl="1"/>
            <a:r>
              <a:rPr lang="lt-LT" dirty="0" err="1"/>
              <a:t>Defektuota</a:t>
            </a:r>
            <a:r>
              <a:rPr lang="lt-LT" dirty="0"/>
              <a:t> elektronika, neteisingas komponentų apjungimas, programavimo klaidos, piktybiškas kodas.</a:t>
            </a:r>
          </a:p>
          <a:p>
            <a:r>
              <a:rPr lang="lt-LT" dirty="0"/>
              <a:t>Pagalbinės sistemos:</a:t>
            </a:r>
          </a:p>
          <a:p>
            <a:pPr lvl="1"/>
            <a:r>
              <a:rPr lang="lt-LT" dirty="0"/>
              <a:t>Prastos programavimo kalbos, klaidingi kompiliatoriai ir </a:t>
            </a:r>
            <a:r>
              <a:rPr lang="lt-LT" dirty="0" err="1"/>
              <a:t>debuggeriai</a:t>
            </a:r>
            <a:r>
              <a:rPr lang="lt-LT" dirty="0"/>
              <a:t>, klaidingos kūrimo priemonės.</a:t>
            </a:r>
          </a:p>
          <a:p>
            <a:r>
              <a:rPr lang="fr-FR" dirty="0" err="1"/>
              <a:t>Nepakankamas</a:t>
            </a:r>
            <a:r>
              <a:rPr lang="fr-FR" dirty="0"/>
              <a:t> </a:t>
            </a:r>
            <a:r>
              <a:rPr lang="fr-FR" dirty="0" err="1"/>
              <a:t>testavimas</a:t>
            </a:r>
            <a:r>
              <a:rPr lang="lt-LT" dirty="0"/>
              <a:t>:</a:t>
            </a:r>
            <a:endParaRPr lang="fr-FR" dirty="0"/>
          </a:p>
          <a:p>
            <a:pPr lvl="1"/>
            <a:r>
              <a:rPr lang="fr-FR" dirty="0" err="1"/>
              <a:t>Prastas</a:t>
            </a:r>
            <a:r>
              <a:rPr lang="fr-FR" dirty="0"/>
              <a:t> </a:t>
            </a:r>
            <a:r>
              <a:rPr lang="fr-FR" dirty="0" err="1"/>
              <a:t>verifikavimas</a:t>
            </a:r>
            <a:endParaRPr lang="fr-FR" dirty="0"/>
          </a:p>
          <a:p>
            <a:pPr lvl="1"/>
            <a:r>
              <a:rPr lang="fr-FR" dirty="0" err="1"/>
              <a:t>Klaidos</a:t>
            </a:r>
            <a:r>
              <a:rPr lang="fr-FR" dirty="0"/>
              <a:t> </a:t>
            </a:r>
            <a:r>
              <a:rPr lang="fr-FR" dirty="0" err="1"/>
              <a:t>derin</a:t>
            </a:r>
            <a:r>
              <a:rPr lang="lt-LT" dirty="0"/>
              <a:t>i</a:t>
            </a:r>
            <a:r>
              <a:rPr lang="fr-FR" dirty="0"/>
              <a:t>mo </a:t>
            </a:r>
            <a:r>
              <a:rPr lang="fr-FR" dirty="0" err="1"/>
              <a:t>metu</a:t>
            </a:r>
            <a:r>
              <a:rPr lang="fr-FR" dirty="0"/>
              <a:t>.</a:t>
            </a:r>
            <a:endParaRPr lang="lt-LT" dirty="0"/>
          </a:p>
          <a:p>
            <a:r>
              <a:rPr lang="lt-LT" dirty="0"/>
              <a:t>Palaikymas ir priežiūra:</a:t>
            </a:r>
          </a:p>
          <a:p>
            <a:pPr lvl="1"/>
            <a:r>
              <a:rPr lang="lt-LT" dirty="0"/>
              <a:t>Atmestinai atlikti priežiūros ar perdarymo darbai.</a:t>
            </a:r>
          </a:p>
          <a:p>
            <a:pPr lvl="1"/>
            <a:r>
              <a:rPr lang="lt-LT" dirty="0"/>
              <a:t>Naujų klaidų įtraukimas taisant senas klaidas.</a:t>
            </a:r>
          </a:p>
          <a:p>
            <a:pPr lvl="1"/>
            <a:r>
              <a:rPr lang="lt-LT" dirty="0"/>
              <a:t>Didėjantis sistemos sudėtingumas.</a:t>
            </a:r>
          </a:p>
        </p:txBody>
      </p:sp>
    </p:spTree>
    <p:extLst>
      <p:ext uri="{BB962C8B-B14F-4D97-AF65-F5344CB8AC3E}">
        <p14:creationId xmlns:p14="http://schemas.microsoft.com/office/powerpoint/2010/main" val="3807115626"/>
      </p:ext>
    </p:extLst>
  </p:cSld>
  <p:clrMapOvr>
    <a:masterClrMapping/>
  </p:clrMapOvr>
</p:sld>
</file>

<file path=ppt/theme/theme1.xml><?xml version="1.0" encoding="utf-8"?>
<a:theme xmlns:a="http://schemas.openxmlformats.org/drawingml/2006/main" name="Rétrospective">
  <a:themeElements>
    <a:clrScheme name="Rétrospectiv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28695</TotalTime>
  <Words>891</Words>
  <Application>Microsoft Office PowerPoint</Application>
  <PresentationFormat>Affichage à l'écran (4:3)</PresentationFormat>
  <Paragraphs>117</Paragraphs>
  <Slides>21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21</vt:i4>
      </vt:variant>
    </vt:vector>
  </HeadingPairs>
  <TitlesOfParts>
    <vt:vector size="26" baseType="lpstr">
      <vt:lpstr>ArialMT</vt:lpstr>
      <vt:lpstr>Calibri</vt:lpstr>
      <vt:lpstr>Calibri Light</vt:lpstr>
      <vt:lpstr>Helvetica</vt:lpstr>
      <vt:lpstr>Rétrospective</vt:lpstr>
      <vt:lpstr>Software Testing</vt:lpstr>
      <vt:lpstr>The Zen of Programming</vt:lpstr>
      <vt:lpstr>Darbai</vt:lpstr>
      <vt:lpstr>Knygos</vt:lpstr>
      <vt:lpstr>Bug</vt:lpstr>
      <vt:lpstr>Bugs a.k.a. …</vt:lpstr>
      <vt:lpstr>Civilization &amp; Gandhi</vt:lpstr>
      <vt:lpstr>Na ir kas sukuria tuos features?</vt:lpstr>
      <vt:lpstr>Klaidų šaltiniai</vt:lpstr>
      <vt:lpstr>Ken Thompson Hack (1984)</vt:lpstr>
      <vt:lpstr>Pavyzdžiai</vt:lpstr>
      <vt:lpstr>Quality costs – ar verta testuoti?</vt:lpstr>
      <vt:lpstr>Simple....</vt:lpstr>
      <vt:lpstr>Ford Pinto</vt:lpstr>
      <vt:lpstr>Testavimo rezultatai</vt:lpstr>
      <vt:lpstr>Matematika</vt:lpstr>
      <vt:lpstr>Resultatas</vt:lpstr>
      <vt:lpstr>Ir toliau…</vt:lpstr>
      <vt:lpstr>Testavimas</vt:lpstr>
      <vt:lpstr>Testuotojo profesija</vt:lpstr>
      <vt:lpstr>Q/A s.v.p.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dc:title>
  <dc:creator>Šarūnas Packevičius</dc:creator>
  <cp:lastModifiedBy>Šarūnas Packevičius</cp:lastModifiedBy>
  <cp:revision>29</cp:revision>
  <dcterms:created xsi:type="dcterms:W3CDTF">2020-09-11T11:40:37Z</dcterms:created>
  <dcterms:modified xsi:type="dcterms:W3CDTF">2024-11-07T21:05:46Z</dcterms:modified>
</cp:coreProperties>
</file>